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8" r:id="rId5"/>
    <p:sldId id="266" r:id="rId6"/>
    <p:sldId id="263" r:id="rId7"/>
    <p:sldId id="257" r:id="rId8"/>
    <p:sldId id="267" r:id="rId9"/>
    <p:sldId id="269" r:id="rId10"/>
    <p:sldId id="268" r:id="rId11"/>
    <p:sldId id="271" r:id="rId12"/>
    <p:sldId id="270" r:id="rId13"/>
    <p:sldId id="265" r:id="rId14"/>
    <p:sldId id="272" r:id="rId15"/>
    <p:sldId id="273" r:id="rId16"/>
    <p:sldId id="274" r:id="rId17"/>
    <p:sldId id="264" r:id="rId18"/>
    <p:sldId id="275" r:id="rId19"/>
    <p:sldId id="276" r:id="rId20"/>
    <p:sldId id="259" r:id="rId21"/>
    <p:sldId id="277" r:id="rId22"/>
    <p:sldId id="262" r:id="rId2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3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D52"/>
    <a:srgbClr val="A21929"/>
    <a:srgbClr val="6F9009"/>
    <a:srgbClr val="0E3250"/>
    <a:srgbClr val="F2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17" d="100"/>
          <a:sy n="117" d="100"/>
        </p:scale>
        <p:origin x="360" y="168"/>
      </p:cViewPr>
      <p:guideLst>
        <p:guide orient="horz" pos="323"/>
        <p:guide pos="297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7811AF7-4BA6-4670-A3BA-A19EF7C9A1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E06A3B-86B5-4962-A979-9D1557CC01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B3BF0-96E1-46EC-9E63-EFB441377324}" type="datetimeFigureOut">
              <a:rPr lang="nl-BE" smtClean="0"/>
              <a:t>30/05/2022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F6E3DF8-BB85-48DD-B59F-35DFAFE009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B2BCA75-F41E-48BA-B05B-05190BE840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8769F-CB45-4AAC-9326-4035B8E00C3C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356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68AF-BE88-4069-851D-03EF7580727A}" type="datetimeFigureOut">
              <a:rPr lang="nl-BE" smtClean="0"/>
              <a:t>30/05/2022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EA68D-182D-4107-842B-3F3DA6588927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3536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9354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443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49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682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Rekening gehouden met toekomstig verkeer van geplande ontwikkelingen (</a:t>
            </a:r>
            <a:r>
              <a:rPr lang="nl-NL" err="1"/>
              <a:t>schietse</a:t>
            </a:r>
            <a:r>
              <a:rPr lang="nl-NL"/>
              <a:t>, </a:t>
            </a:r>
            <a:r>
              <a:rPr lang="nl-NL" err="1"/>
              <a:t>royer</a:t>
            </a:r>
            <a:r>
              <a:rPr lang="nl-NL"/>
              <a:t>, </a:t>
            </a:r>
            <a:r>
              <a:rPr lang="nl-NL" err="1"/>
              <a:t>etc</a:t>
            </a:r>
            <a:r>
              <a:rPr lang="nl-NL"/>
              <a:t>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9722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Rekening gehouden met toekomstig verkeer van geplande ontwikkelingen (</a:t>
            </a:r>
            <a:r>
              <a:rPr lang="nl-NL" err="1"/>
              <a:t>schietse</a:t>
            </a:r>
            <a:r>
              <a:rPr lang="nl-NL"/>
              <a:t>, </a:t>
            </a:r>
            <a:r>
              <a:rPr lang="nl-NL" err="1"/>
              <a:t>royer</a:t>
            </a:r>
            <a:r>
              <a:rPr lang="nl-NL"/>
              <a:t>, </a:t>
            </a:r>
            <a:r>
              <a:rPr lang="nl-NL" err="1"/>
              <a:t>etc</a:t>
            </a:r>
            <a:r>
              <a:rPr lang="nl-NL"/>
              <a:t>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828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Rekening gehouden met toekomstig verkeer van geplande ontwikkelingen (</a:t>
            </a:r>
            <a:r>
              <a:rPr lang="nl-NL" err="1"/>
              <a:t>schietse</a:t>
            </a:r>
            <a:r>
              <a:rPr lang="nl-NL"/>
              <a:t>, </a:t>
            </a:r>
            <a:r>
              <a:rPr lang="nl-NL" err="1"/>
              <a:t>royer</a:t>
            </a:r>
            <a:r>
              <a:rPr lang="nl-NL"/>
              <a:t>, </a:t>
            </a:r>
            <a:r>
              <a:rPr lang="nl-NL" err="1"/>
              <a:t>etc</a:t>
            </a:r>
            <a:r>
              <a:rPr lang="nl-NL"/>
              <a:t>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7466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Rekening gehouden met toekomstig verkeer van geplande ontwikkelingen (</a:t>
            </a:r>
            <a:r>
              <a:rPr lang="nl-NL" err="1"/>
              <a:t>schietse</a:t>
            </a:r>
            <a:r>
              <a:rPr lang="nl-NL"/>
              <a:t>, </a:t>
            </a:r>
            <a:r>
              <a:rPr lang="nl-NL" err="1"/>
              <a:t>royer</a:t>
            </a:r>
            <a:r>
              <a:rPr lang="nl-NL"/>
              <a:t>, </a:t>
            </a:r>
            <a:r>
              <a:rPr lang="nl-NL" err="1"/>
              <a:t>etc</a:t>
            </a:r>
            <a:r>
              <a:rPr lang="nl-NL"/>
              <a:t>)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55480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6553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9EA68D-182D-4107-842B-3F3DA6588927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207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9246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619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2745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76873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23218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66527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9624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5799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7288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F2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4171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885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68590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5728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4271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268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136436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bg2"/>
                </a:solidFill>
              </a:defRPr>
            </a:lvl1pPr>
            <a:lvl2pPr>
              <a:defRPr/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5019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>
                  <a:solidFill>
                    <a:schemeClr val="bg1"/>
                  </a:solidFill>
                </a:rPr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55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0" y="0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chemeClr val="tx2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56323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48768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36476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6332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977032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36529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9684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3936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0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020550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480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5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30395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6342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accent5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5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5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46765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3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49414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0157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919812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>
              <a:solidFill>
                <a:srgbClr val="4B4D52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88860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ubtiteldia bee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rije vorm 14">
            <a:extLst>
              <a:ext uri="{FF2B5EF4-FFF2-40B4-BE49-F238E27FC236}">
                <a16:creationId xmlns:a16="http://schemas.microsoft.com/office/drawing/2014/main" id="{B4ADCE44-28AD-4AA7-B6BD-48D632D2E7AE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A6563EEA-72BF-4936-B62C-6D41B25FC5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743200" cy="6119999"/>
          </a:xfrm>
        </p:spPr>
        <p:txBody>
          <a:bodyPr/>
          <a:lstStyle/>
          <a:p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6E5F6494-288D-4C2E-AAC1-1E6E7DBAB4ED}"/>
              </a:ext>
            </a:extLst>
          </p:cNvPr>
          <p:cNvSpPr/>
          <p:nvPr userDrawn="1"/>
        </p:nvSpPr>
        <p:spPr>
          <a:xfrm>
            <a:off x="0" y="3052950"/>
            <a:ext cx="276227" cy="38050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24A799AC-4C82-4149-B4A3-4E350079E6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1399" y="3080658"/>
            <a:ext cx="6927511" cy="783771"/>
          </a:xfrm>
        </p:spPr>
        <p:txBody>
          <a:bodyPr lIns="0" tIns="0" rIns="0" bIns="0" anchor="t" anchorCtr="0"/>
          <a:lstStyle>
            <a:lvl1pPr algn="l">
              <a:defRPr sz="3000" b="1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  <p:sp>
        <p:nvSpPr>
          <p:cNvPr id="14" name="Ondertitel 2">
            <a:extLst>
              <a:ext uri="{FF2B5EF4-FFF2-40B4-BE49-F238E27FC236}">
                <a16:creationId xmlns:a16="http://schemas.microsoft.com/office/drawing/2014/main" id="{C11EBB4D-FDC5-4279-B8F5-56AB845723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81399" y="4010816"/>
            <a:ext cx="6927511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044106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5199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5037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4B4D52"/>
                </a:solidFill>
              </a:defRPr>
            </a:lvl1pPr>
            <a:lvl2pPr>
              <a:defRPr/>
            </a:lvl2pPr>
            <a:lvl3pPr>
              <a:defRPr>
                <a:solidFill>
                  <a:srgbClr val="4B4D5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4B4D5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6621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51"/>
            <a:ext cx="5883691" cy="6137262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62484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86943"/>
              <a:gd name="connsiteY0" fmla="*/ 0 h 4910083"/>
              <a:gd name="connsiteX1" fmla="*/ 3897313 w 4686943"/>
              <a:gd name="connsiteY1" fmla="*/ 0 h 4910083"/>
              <a:gd name="connsiteX2" fmla="*/ 4662484 w 4686943"/>
              <a:gd name="connsiteY2" fmla="*/ 779463 h 4910083"/>
              <a:gd name="connsiteX3" fmla="*/ 4676775 w 4686943"/>
              <a:gd name="connsiteY3" fmla="*/ 4128803 h 4910083"/>
              <a:gd name="connsiteX4" fmla="*/ 3897312 w 4686943"/>
              <a:gd name="connsiteY4" fmla="*/ 4908266 h 4910083"/>
              <a:gd name="connsiteX5" fmla="*/ 779463 w 4686943"/>
              <a:gd name="connsiteY5" fmla="*/ 4908265 h 4910083"/>
              <a:gd name="connsiteX6" fmla="*/ 765106 w 4686943"/>
              <a:gd name="connsiteY6" fmla="*/ 4907540 h 4910083"/>
              <a:gd name="connsiteX7" fmla="*/ 0 w 4686943"/>
              <a:gd name="connsiteY7" fmla="*/ 4907540 h 4910083"/>
              <a:gd name="connsiteX8" fmla="*/ 0 w 4686943"/>
              <a:gd name="connsiteY8" fmla="*/ 4128802 h 4910083"/>
              <a:gd name="connsiteX9" fmla="*/ 0 w 4686943"/>
              <a:gd name="connsiteY9" fmla="*/ 779463 h 4910083"/>
              <a:gd name="connsiteX10" fmla="*/ 0 w 4686943"/>
              <a:gd name="connsiteY10" fmla="*/ 577 h 4910083"/>
              <a:gd name="connsiteX11" fmla="*/ 768037 w 4686943"/>
              <a:gd name="connsiteY11" fmla="*/ 577 h 4910083"/>
              <a:gd name="connsiteX12" fmla="*/ 779463 w 4686943"/>
              <a:gd name="connsiteY12" fmla="*/ 0 h 4910083"/>
              <a:gd name="connsiteX0" fmla="*/ 779463 w 4686943"/>
              <a:gd name="connsiteY0" fmla="*/ 0 h 4910083"/>
              <a:gd name="connsiteX1" fmla="*/ 3897313 w 4686943"/>
              <a:gd name="connsiteY1" fmla="*/ 0 h 4910083"/>
              <a:gd name="connsiteX2" fmla="*/ 4662484 w 4686943"/>
              <a:gd name="connsiteY2" fmla="*/ 688946 h 4910083"/>
              <a:gd name="connsiteX3" fmla="*/ 4676775 w 4686943"/>
              <a:gd name="connsiteY3" fmla="*/ 4128803 h 4910083"/>
              <a:gd name="connsiteX4" fmla="*/ 3897312 w 4686943"/>
              <a:gd name="connsiteY4" fmla="*/ 4908266 h 4910083"/>
              <a:gd name="connsiteX5" fmla="*/ 779463 w 4686943"/>
              <a:gd name="connsiteY5" fmla="*/ 4908265 h 4910083"/>
              <a:gd name="connsiteX6" fmla="*/ 765106 w 4686943"/>
              <a:gd name="connsiteY6" fmla="*/ 4907540 h 4910083"/>
              <a:gd name="connsiteX7" fmla="*/ 0 w 4686943"/>
              <a:gd name="connsiteY7" fmla="*/ 4907540 h 4910083"/>
              <a:gd name="connsiteX8" fmla="*/ 0 w 4686943"/>
              <a:gd name="connsiteY8" fmla="*/ 4128802 h 4910083"/>
              <a:gd name="connsiteX9" fmla="*/ 0 w 4686943"/>
              <a:gd name="connsiteY9" fmla="*/ 779463 h 4910083"/>
              <a:gd name="connsiteX10" fmla="*/ 0 w 4686943"/>
              <a:gd name="connsiteY10" fmla="*/ 577 h 4910083"/>
              <a:gd name="connsiteX11" fmla="*/ 768037 w 4686943"/>
              <a:gd name="connsiteY11" fmla="*/ 577 h 4910083"/>
              <a:gd name="connsiteX12" fmla="*/ 779463 w 4686943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62484 w 4677302"/>
              <a:gd name="connsiteY2" fmla="*/ 688946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720777"/>
              <a:gd name="connsiteY0" fmla="*/ 21 h 4910682"/>
              <a:gd name="connsiteX1" fmla="*/ 3897313 w 4720777"/>
              <a:gd name="connsiteY1" fmla="*/ 21 h 4910682"/>
              <a:gd name="connsiteX2" fmla="*/ 4662484 w 4720777"/>
              <a:gd name="connsiteY2" fmla="*/ 688967 h 4910682"/>
              <a:gd name="connsiteX3" fmla="*/ 4667247 w 4720777"/>
              <a:gd name="connsiteY3" fmla="*/ 4219341 h 4910682"/>
              <a:gd name="connsiteX4" fmla="*/ 3897312 w 4720777"/>
              <a:gd name="connsiteY4" fmla="*/ 4908287 h 4910682"/>
              <a:gd name="connsiteX5" fmla="*/ 779463 w 4720777"/>
              <a:gd name="connsiteY5" fmla="*/ 4908286 h 4910682"/>
              <a:gd name="connsiteX6" fmla="*/ 765106 w 4720777"/>
              <a:gd name="connsiteY6" fmla="*/ 4907561 h 4910682"/>
              <a:gd name="connsiteX7" fmla="*/ 0 w 4720777"/>
              <a:gd name="connsiteY7" fmla="*/ 4907561 h 4910682"/>
              <a:gd name="connsiteX8" fmla="*/ 0 w 4720777"/>
              <a:gd name="connsiteY8" fmla="*/ 4128823 h 4910682"/>
              <a:gd name="connsiteX9" fmla="*/ 0 w 4720777"/>
              <a:gd name="connsiteY9" fmla="*/ 779484 h 4910682"/>
              <a:gd name="connsiteX10" fmla="*/ 0 w 4720777"/>
              <a:gd name="connsiteY10" fmla="*/ 598 h 4910682"/>
              <a:gd name="connsiteX11" fmla="*/ 768037 w 4720777"/>
              <a:gd name="connsiteY11" fmla="*/ 598 h 4910682"/>
              <a:gd name="connsiteX12" fmla="*/ 779463 w 4720777"/>
              <a:gd name="connsiteY12" fmla="*/ 21 h 4910682"/>
              <a:gd name="connsiteX0" fmla="*/ 779463 w 4720777"/>
              <a:gd name="connsiteY0" fmla="*/ 21 h 4910207"/>
              <a:gd name="connsiteX1" fmla="*/ 3897313 w 4720777"/>
              <a:gd name="connsiteY1" fmla="*/ 21 h 4910207"/>
              <a:gd name="connsiteX2" fmla="*/ 4662484 w 4720777"/>
              <a:gd name="connsiteY2" fmla="*/ 688967 h 4910207"/>
              <a:gd name="connsiteX3" fmla="*/ 4667247 w 4720777"/>
              <a:gd name="connsiteY3" fmla="*/ 4219341 h 4910207"/>
              <a:gd name="connsiteX4" fmla="*/ 3897312 w 4720777"/>
              <a:gd name="connsiteY4" fmla="*/ 4908287 h 4910207"/>
              <a:gd name="connsiteX5" fmla="*/ 779463 w 4720777"/>
              <a:gd name="connsiteY5" fmla="*/ 4908286 h 4910207"/>
              <a:gd name="connsiteX6" fmla="*/ 765106 w 4720777"/>
              <a:gd name="connsiteY6" fmla="*/ 4907561 h 4910207"/>
              <a:gd name="connsiteX7" fmla="*/ 0 w 4720777"/>
              <a:gd name="connsiteY7" fmla="*/ 4907561 h 4910207"/>
              <a:gd name="connsiteX8" fmla="*/ 0 w 4720777"/>
              <a:gd name="connsiteY8" fmla="*/ 4128823 h 4910207"/>
              <a:gd name="connsiteX9" fmla="*/ 0 w 4720777"/>
              <a:gd name="connsiteY9" fmla="*/ 779484 h 4910207"/>
              <a:gd name="connsiteX10" fmla="*/ 0 w 4720777"/>
              <a:gd name="connsiteY10" fmla="*/ 598 h 4910207"/>
              <a:gd name="connsiteX11" fmla="*/ 768037 w 4720777"/>
              <a:gd name="connsiteY11" fmla="*/ 598 h 4910207"/>
              <a:gd name="connsiteX12" fmla="*/ 779463 w 4720777"/>
              <a:gd name="connsiteY12" fmla="*/ 21 h 4910207"/>
              <a:gd name="connsiteX0" fmla="*/ 779463 w 4720777"/>
              <a:gd name="connsiteY0" fmla="*/ 21 h 4914946"/>
              <a:gd name="connsiteX1" fmla="*/ 3897313 w 4720777"/>
              <a:gd name="connsiteY1" fmla="*/ 21 h 4914946"/>
              <a:gd name="connsiteX2" fmla="*/ 4662484 w 4720777"/>
              <a:gd name="connsiteY2" fmla="*/ 688967 h 4914946"/>
              <a:gd name="connsiteX3" fmla="*/ 4667247 w 4720777"/>
              <a:gd name="connsiteY3" fmla="*/ 4219341 h 4914946"/>
              <a:gd name="connsiteX4" fmla="*/ 3902076 w 4720777"/>
              <a:gd name="connsiteY4" fmla="*/ 4913051 h 4914946"/>
              <a:gd name="connsiteX5" fmla="*/ 779463 w 4720777"/>
              <a:gd name="connsiteY5" fmla="*/ 4908286 h 4914946"/>
              <a:gd name="connsiteX6" fmla="*/ 765106 w 4720777"/>
              <a:gd name="connsiteY6" fmla="*/ 4907561 h 4914946"/>
              <a:gd name="connsiteX7" fmla="*/ 0 w 4720777"/>
              <a:gd name="connsiteY7" fmla="*/ 4907561 h 4914946"/>
              <a:gd name="connsiteX8" fmla="*/ 0 w 4720777"/>
              <a:gd name="connsiteY8" fmla="*/ 4128823 h 4914946"/>
              <a:gd name="connsiteX9" fmla="*/ 0 w 4720777"/>
              <a:gd name="connsiteY9" fmla="*/ 779484 h 4914946"/>
              <a:gd name="connsiteX10" fmla="*/ 0 w 4720777"/>
              <a:gd name="connsiteY10" fmla="*/ 598 h 4914946"/>
              <a:gd name="connsiteX11" fmla="*/ 768037 w 4720777"/>
              <a:gd name="connsiteY11" fmla="*/ 598 h 4914946"/>
              <a:gd name="connsiteX12" fmla="*/ 779463 w 4720777"/>
              <a:gd name="connsiteY12" fmla="*/ 21 h 4914946"/>
              <a:gd name="connsiteX0" fmla="*/ 779463 w 4720777"/>
              <a:gd name="connsiteY0" fmla="*/ 21 h 4924231"/>
              <a:gd name="connsiteX1" fmla="*/ 3897313 w 4720777"/>
              <a:gd name="connsiteY1" fmla="*/ 21 h 4924231"/>
              <a:gd name="connsiteX2" fmla="*/ 4662484 w 4720777"/>
              <a:gd name="connsiteY2" fmla="*/ 688967 h 4924231"/>
              <a:gd name="connsiteX3" fmla="*/ 4667247 w 4720777"/>
              <a:gd name="connsiteY3" fmla="*/ 4219341 h 4924231"/>
              <a:gd name="connsiteX4" fmla="*/ 3902076 w 4720777"/>
              <a:gd name="connsiteY4" fmla="*/ 4913051 h 4924231"/>
              <a:gd name="connsiteX5" fmla="*/ 779463 w 4720777"/>
              <a:gd name="connsiteY5" fmla="*/ 4908286 h 4924231"/>
              <a:gd name="connsiteX6" fmla="*/ 765106 w 4720777"/>
              <a:gd name="connsiteY6" fmla="*/ 4907561 h 4924231"/>
              <a:gd name="connsiteX7" fmla="*/ 0 w 4720777"/>
              <a:gd name="connsiteY7" fmla="*/ 4907561 h 4924231"/>
              <a:gd name="connsiteX8" fmla="*/ 0 w 4720777"/>
              <a:gd name="connsiteY8" fmla="*/ 4128823 h 4924231"/>
              <a:gd name="connsiteX9" fmla="*/ 0 w 4720777"/>
              <a:gd name="connsiteY9" fmla="*/ 779484 h 4924231"/>
              <a:gd name="connsiteX10" fmla="*/ 0 w 4720777"/>
              <a:gd name="connsiteY10" fmla="*/ 598 h 4924231"/>
              <a:gd name="connsiteX11" fmla="*/ 768037 w 4720777"/>
              <a:gd name="connsiteY11" fmla="*/ 598 h 4924231"/>
              <a:gd name="connsiteX12" fmla="*/ 779463 w 4720777"/>
              <a:gd name="connsiteY12" fmla="*/ 21 h 4924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720777" h="4924231">
                <a:moveTo>
                  <a:pt x="779463" y="21"/>
                </a:moveTo>
                <a:lnTo>
                  <a:pt x="3897313" y="21"/>
                </a:lnTo>
                <a:cubicBezTo>
                  <a:pt x="4327799" y="21"/>
                  <a:pt x="4534162" y="-14253"/>
                  <a:pt x="4662484" y="688967"/>
                </a:cubicBezTo>
                <a:cubicBezTo>
                  <a:pt x="4790806" y="1392187"/>
                  <a:pt x="4667247" y="3102894"/>
                  <a:pt x="4667247" y="4219341"/>
                </a:cubicBezTo>
                <a:cubicBezTo>
                  <a:pt x="4656528" y="4617669"/>
                  <a:pt x="4464295" y="4942830"/>
                  <a:pt x="3902076" y="4913051"/>
                </a:cubicBezTo>
                <a:cubicBezTo>
                  <a:pt x="2870733" y="4940048"/>
                  <a:pt x="1820334" y="4909874"/>
                  <a:pt x="779463" y="4908286"/>
                </a:cubicBezTo>
                <a:lnTo>
                  <a:pt x="765106" y="4907561"/>
                </a:lnTo>
                <a:lnTo>
                  <a:pt x="0" y="4907561"/>
                </a:lnTo>
                <a:lnTo>
                  <a:pt x="0" y="4128823"/>
                </a:lnTo>
                <a:lnTo>
                  <a:pt x="0" y="779484"/>
                </a:lnTo>
                <a:lnTo>
                  <a:pt x="0" y="598"/>
                </a:lnTo>
                <a:lnTo>
                  <a:pt x="768037" y="598"/>
                </a:lnTo>
                <a:lnTo>
                  <a:pt x="779463" y="21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36818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286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ub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49ECA58B-4C8A-41E6-B1FF-8E4F83A1C4AF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19" name="Ondertitel 2">
            <a:extLst>
              <a:ext uri="{FF2B5EF4-FFF2-40B4-BE49-F238E27FC236}">
                <a16:creationId xmlns:a16="http://schemas.microsoft.com/office/drawing/2014/main" id="{DAE51B2F-60CC-44F6-9F0B-9AB16CB6F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7" y="4010816"/>
            <a:ext cx="9409454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D2BB69BF-78CA-4169-92B6-3D36CDCC91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7" y="3019597"/>
            <a:ext cx="9409455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40045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statement en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8" name="Tijdelijke aanduiding voor afbeelding 9">
            <a:extLst>
              <a:ext uri="{FF2B5EF4-FFF2-40B4-BE49-F238E27FC236}">
                <a16:creationId xmlns:a16="http://schemas.microsoft.com/office/drawing/2014/main" id="{6ACC7E5F-FCE4-4230-9D3C-AAF7BD6BA7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2141" y="3133724"/>
            <a:ext cx="3820888" cy="29720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  <a:gd name="connsiteX0" fmla="*/ 779463 w 4677302"/>
              <a:gd name="connsiteY0" fmla="*/ 0 h 4910083"/>
              <a:gd name="connsiteX1" fmla="*/ 4676776 w 4677302"/>
              <a:gd name="connsiteY1" fmla="*/ 779463 h 4910083"/>
              <a:gd name="connsiteX2" fmla="*/ 4676775 w 4677302"/>
              <a:gd name="connsiteY2" fmla="*/ 4128803 h 4910083"/>
              <a:gd name="connsiteX3" fmla="*/ 3897312 w 4677302"/>
              <a:gd name="connsiteY3" fmla="*/ 4908266 h 4910083"/>
              <a:gd name="connsiteX4" fmla="*/ 779463 w 4677302"/>
              <a:gd name="connsiteY4" fmla="*/ 4908265 h 4910083"/>
              <a:gd name="connsiteX5" fmla="*/ 765106 w 4677302"/>
              <a:gd name="connsiteY5" fmla="*/ 4907540 h 4910083"/>
              <a:gd name="connsiteX6" fmla="*/ 0 w 4677302"/>
              <a:gd name="connsiteY6" fmla="*/ 4907540 h 4910083"/>
              <a:gd name="connsiteX7" fmla="*/ 0 w 4677302"/>
              <a:gd name="connsiteY7" fmla="*/ 4128802 h 4910083"/>
              <a:gd name="connsiteX8" fmla="*/ 0 w 4677302"/>
              <a:gd name="connsiteY8" fmla="*/ 779463 h 4910083"/>
              <a:gd name="connsiteX9" fmla="*/ 0 w 4677302"/>
              <a:gd name="connsiteY9" fmla="*/ 577 h 4910083"/>
              <a:gd name="connsiteX10" fmla="*/ 768037 w 4677302"/>
              <a:gd name="connsiteY10" fmla="*/ 577 h 4910083"/>
              <a:gd name="connsiteX11" fmla="*/ 779463 w 4677302"/>
              <a:gd name="connsiteY11" fmla="*/ 0 h 4910083"/>
              <a:gd name="connsiteX0" fmla="*/ 768037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10" fmla="*/ 768037 w 4677302"/>
              <a:gd name="connsiteY10" fmla="*/ 0 h 4909506"/>
              <a:gd name="connsiteX0" fmla="*/ 0 w 4677302"/>
              <a:gd name="connsiteY0" fmla="*/ 0 h 4909506"/>
              <a:gd name="connsiteX1" fmla="*/ 4676776 w 4677302"/>
              <a:gd name="connsiteY1" fmla="*/ 778886 h 4909506"/>
              <a:gd name="connsiteX2" fmla="*/ 4676775 w 4677302"/>
              <a:gd name="connsiteY2" fmla="*/ 4128226 h 4909506"/>
              <a:gd name="connsiteX3" fmla="*/ 3897312 w 4677302"/>
              <a:gd name="connsiteY3" fmla="*/ 4907689 h 4909506"/>
              <a:gd name="connsiteX4" fmla="*/ 779463 w 4677302"/>
              <a:gd name="connsiteY4" fmla="*/ 4907688 h 4909506"/>
              <a:gd name="connsiteX5" fmla="*/ 765106 w 4677302"/>
              <a:gd name="connsiteY5" fmla="*/ 4906963 h 4909506"/>
              <a:gd name="connsiteX6" fmla="*/ 0 w 4677302"/>
              <a:gd name="connsiteY6" fmla="*/ 4906963 h 4909506"/>
              <a:gd name="connsiteX7" fmla="*/ 0 w 4677302"/>
              <a:gd name="connsiteY7" fmla="*/ 4128225 h 4909506"/>
              <a:gd name="connsiteX8" fmla="*/ 0 w 4677302"/>
              <a:gd name="connsiteY8" fmla="*/ 778886 h 4909506"/>
              <a:gd name="connsiteX9" fmla="*/ 0 w 4677302"/>
              <a:gd name="connsiteY9" fmla="*/ 0 h 4909506"/>
              <a:gd name="connsiteX0" fmla="*/ 0 w 4677302"/>
              <a:gd name="connsiteY0" fmla="*/ 0 h 4130620"/>
              <a:gd name="connsiteX1" fmla="*/ 4676776 w 4677302"/>
              <a:gd name="connsiteY1" fmla="*/ 0 h 4130620"/>
              <a:gd name="connsiteX2" fmla="*/ 4676775 w 4677302"/>
              <a:gd name="connsiteY2" fmla="*/ 3349340 h 4130620"/>
              <a:gd name="connsiteX3" fmla="*/ 3897312 w 4677302"/>
              <a:gd name="connsiteY3" fmla="*/ 4128803 h 4130620"/>
              <a:gd name="connsiteX4" fmla="*/ 779463 w 4677302"/>
              <a:gd name="connsiteY4" fmla="*/ 4128802 h 4130620"/>
              <a:gd name="connsiteX5" fmla="*/ 765106 w 4677302"/>
              <a:gd name="connsiteY5" fmla="*/ 4128077 h 4130620"/>
              <a:gd name="connsiteX6" fmla="*/ 0 w 4677302"/>
              <a:gd name="connsiteY6" fmla="*/ 4128077 h 4130620"/>
              <a:gd name="connsiteX7" fmla="*/ 0 w 4677302"/>
              <a:gd name="connsiteY7" fmla="*/ 3349339 h 4130620"/>
              <a:gd name="connsiteX8" fmla="*/ 0 w 4677302"/>
              <a:gd name="connsiteY8" fmla="*/ 0 h 4130620"/>
              <a:gd name="connsiteX0" fmla="*/ 0 w 4677046"/>
              <a:gd name="connsiteY0" fmla="*/ 0 h 4128829"/>
              <a:gd name="connsiteX1" fmla="*/ 4676776 w 4677046"/>
              <a:gd name="connsiteY1" fmla="*/ 0 h 4128829"/>
              <a:gd name="connsiteX2" fmla="*/ 4676775 w 4677046"/>
              <a:gd name="connsiteY2" fmla="*/ 3349340 h 4128829"/>
              <a:gd name="connsiteX3" fmla="*/ 3897312 w 4677046"/>
              <a:gd name="connsiteY3" fmla="*/ 4128803 h 4128829"/>
              <a:gd name="connsiteX4" fmla="*/ 779463 w 4677046"/>
              <a:gd name="connsiteY4" fmla="*/ 4128802 h 4128829"/>
              <a:gd name="connsiteX5" fmla="*/ 765106 w 4677046"/>
              <a:gd name="connsiteY5" fmla="*/ 4128077 h 4128829"/>
              <a:gd name="connsiteX6" fmla="*/ 0 w 4677046"/>
              <a:gd name="connsiteY6" fmla="*/ 4128077 h 4128829"/>
              <a:gd name="connsiteX7" fmla="*/ 0 w 4677046"/>
              <a:gd name="connsiteY7" fmla="*/ 3349339 h 4128829"/>
              <a:gd name="connsiteX8" fmla="*/ 0 w 4677046"/>
              <a:gd name="connsiteY8" fmla="*/ 0 h 4128829"/>
              <a:gd name="connsiteX0" fmla="*/ 0 w 4676775"/>
              <a:gd name="connsiteY0" fmla="*/ 0 h 4128837"/>
              <a:gd name="connsiteX1" fmla="*/ 4676776 w 4676775"/>
              <a:gd name="connsiteY1" fmla="*/ 0 h 4128837"/>
              <a:gd name="connsiteX2" fmla="*/ 4676775 w 4676775"/>
              <a:gd name="connsiteY2" fmla="*/ 3349340 h 4128837"/>
              <a:gd name="connsiteX3" fmla="*/ 3897312 w 4676775"/>
              <a:gd name="connsiteY3" fmla="*/ 4128803 h 4128837"/>
              <a:gd name="connsiteX4" fmla="*/ 779463 w 4676775"/>
              <a:gd name="connsiteY4" fmla="*/ 4128802 h 4128837"/>
              <a:gd name="connsiteX5" fmla="*/ 765106 w 4676775"/>
              <a:gd name="connsiteY5" fmla="*/ 4128077 h 4128837"/>
              <a:gd name="connsiteX6" fmla="*/ 0 w 4676775"/>
              <a:gd name="connsiteY6" fmla="*/ 4128077 h 4128837"/>
              <a:gd name="connsiteX7" fmla="*/ 0 w 4676775"/>
              <a:gd name="connsiteY7" fmla="*/ 3349339 h 4128837"/>
              <a:gd name="connsiteX8" fmla="*/ 0 w 4676775"/>
              <a:gd name="connsiteY8" fmla="*/ 0 h 4128837"/>
              <a:gd name="connsiteX0" fmla="*/ 0 w 4676776"/>
              <a:gd name="connsiteY0" fmla="*/ 0 h 4128854"/>
              <a:gd name="connsiteX1" fmla="*/ 4676776 w 4676776"/>
              <a:gd name="connsiteY1" fmla="*/ 0 h 4128854"/>
              <a:gd name="connsiteX2" fmla="*/ 4676775 w 4676776"/>
              <a:gd name="connsiteY2" fmla="*/ 3349340 h 4128854"/>
              <a:gd name="connsiteX3" fmla="*/ 3897312 w 4676776"/>
              <a:gd name="connsiteY3" fmla="*/ 4128803 h 4128854"/>
              <a:gd name="connsiteX4" fmla="*/ 779463 w 4676776"/>
              <a:gd name="connsiteY4" fmla="*/ 4128802 h 4128854"/>
              <a:gd name="connsiteX5" fmla="*/ 765106 w 4676776"/>
              <a:gd name="connsiteY5" fmla="*/ 4128077 h 4128854"/>
              <a:gd name="connsiteX6" fmla="*/ 0 w 4676776"/>
              <a:gd name="connsiteY6" fmla="*/ 4128077 h 4128854"/>
              <a:gd name="connsiteX7" fmla="*/ 0 w 4676776"/>
              <a:gd name="connsiteY7" fmla="*/ 3349339 h 4128854"/>
              <a:gd name="connsiteX8" fmla="*/ 0 w 4676776"/>
              <a:gd name="connsiteY8" fmla="*/ 0 h 4128854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  <a:gd name="connsiteX0" fmla="*/ 0 w 4676776"/>
              <a:gd name="connsiteY0" fmla="*/ 0 h 4128803"/>
              <a:gd name="connsiteX1" fmla="*/ 4676776 w 4676776"/>
              <a:gd name="connsiteY1" fmla="*/ 0 h 4128803"/>
              <a:gd name="connsiteX2" fmla="*/ 4676775 w 4676776"/>
              <a:gd name="connsiteY2" fmla="*/ 3349340 h 4128803"/>
              <a:gd name="connsiteX3" fmla="*/ 3897312 w 4676776"/>
              <a:gd name="connsiteY3" fmla="*/ 4128803 h 4128803"/>
              <a:gd name="connsiteX4" fmla="*/ 779463 w 4676776"/>
              <a:gd name="connsiteY4" fmla="*/ 4128802 h 4128803"/>
              <a:gd name="connsiteX5" fmla="*/ 765106 w 4676776"/>
              <a:gd name="connsiteY5" fmla="*/ 4128077 h 4128803"/>
              <a:gd name="connsiteX6" fmla="*/ 0 w 4676776"/>
              <a:gd name="connsiteY6" fmla="*/ 4128077 h 4128803"/>
              <a:gd name="connsiteX7" fmla="*/ 0 w 4676776"/>
              <a:gd name="connsiteY7" fmla="*/ 3349339 h 4128803"/>
              <a:gd name="connsiteX8" fmla="*/ 0 w 4676776"/>
              <a:gd name="connsiteY8" fmla="*/ 0 h 412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6776" h="4128803">
                <a:moveTo>
                  <a:pt x="0" y="0"/>
                </a:moveTo>
                <a:lnTo>
                  <a:pt x="4676776" y="0"/>
                </a:lnTo>
                <a:cubicBezTo>
                  <a:pt x="4676776" y="1116447"/>
                  <a:pt x="4676775" y="2232893"/>
                  <a:pt x="4676775" y="3349340"/>
                </a:cubicBezTo>
                <a:cubicBezTo>
                  <a:pt x="4566283" y="3972621"/>
                  <a:pt x="4151708" y="4116241"/>
                  <a:pt x="3897312" y="4128803"/>
                </a:cubicBezTo>
                <a:lnTo>
                  <a:pt x="779463" y="4128802"/>
                </a:lnTo>
                <a:lnTo>
                  <a:pt x="765106" y="4128077"/>
                </a:lnTo>
                <a:lnTo>
                  <a:pt x="0" y="4128077"/>
                </a:lnTo>
                <a:lnTo>
                  <a:pt x="0" y="334933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4E1082-D5D1-4810-97D7-0D5AEA932D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613" y="600075"/>
            <a:ext cx="3186112" cy="2235200"/>
          </a:xfrm>
        </p:spPr>
        <p:txBody>
          <a:bodyPr anchor="ctr" anchorCtr="0"/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7430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2218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accent1"/>
                </a:solidFill>
              </a:defRPr>
            </a:lvl1pPr>
            <a:lvl2pPr>
              <a:defRPr/>
            </a:lvl2pPr>
            <a:lvl3pPr>
              <a:defRPr>
                <a:solidFill>
                  <a:schemeClr val="accent1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3675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rgbClr val="A2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>
              <a:solidFill>
                <a:srgbClr val="A21929"/>
              </a:solidFill>
            </a:endParaRP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rgbClr val="A21929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037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dia lij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B3A23C-BA4D-4483-944C-030C27CDC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rgbClr val="A21929"/>
                </a:solidFill>
              </a:defRPr>
            </a:lvl1pPr>
            <a:lvl2pPr>
              <a:defRPr/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rgbClr val="A21929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24710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84160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ubtitel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 14">
            <a:extLst>
              <a:ext uri="{FF2B5EF4-FFF2-40B4-BE49-F238E27FC236}">
                <a16:creationId xmlns:a16="http://schemas.microsoft.com/office/drawing/2014/main" id="{A7BA0A28-2C0E-44C5-882F-5218617CD23A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26" name="Tijdelijke aanduiding voor afbeelding 25">
            <a:extLst>
              <a:ext uri="{FF2B5EF4-FFF2-40B4-BE49-F238E27FC236}">
                <a16:creationId xmlns:a16="http://schemas.microsoft.com/office/drawing/2014/main" id="{A224E950-9C51-4D52-8841-41603C0EFD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6798" y="-9525"/>
            <a:ext cx="5829506" cy="6119630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D8E828C2-8807-46AD-AF16-DE3DA4C98C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9458" y="4010816"/>
            <a:ext cx="4495799" cy="1464695"/>
          </a:xfrm>
        </p:spPr>
        <p:txBody>
          <a:bodyPr lIns="0" tIns="0" rIns="0" bIns="0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 err="1"/>
              <a:t>Subtekst</a:t>
            </a:r>
            <a:endParaRPr lang="nl-BE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99A97912-C71F-4FD0-B986-8EFBDB304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9458" y="3019597"/>
            <a:ext cx="4495800" cy="7987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TUSSENTITEL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125469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50264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SpPr/>
          <p:nvPr/>
        </p:nvSpPr>
        <p:spPr>
          <a:xfrm>
            <a:off x="273558" y="266700"/>
            <a:ext cx="11654790" cy="5843778"/>
          </a:xfrm>
          <a:custGeom>
            <a:avLst/>
            <a:gdLst>
              <a:gd name="connsiteX0" fmla="*/ 269748 w 11654790"/>
              <a:gd name="connsiteY0" fmla="*/ 5843778 h 5843778"/>
              <a:gd name="connsiteX1" fmla="*/ 269748 w 11654790"/>
              <a:gd name="connsiteY1" fmla="*/ 2799588 h 5843778"/>
              <a:gd name="connsiteX2" fmla="*/ 0 w 11654790"/>
              <a:gd name="connsiteY2" fmla="*/ 2799588 h 5843778"/>
              <a:gd name="connsiteX3" fmla="*/ 0 w 11654790"/>
              <a:gd name="connsiteY3" fmla="*/ 0 h 5843778"/>
              <a:gd name="connsiteX4" fmla="*/ 10848594 w 11654790"/>
              <a:gd name="connsiteY4" fmla="*/ 0 h 5843778"/>
              <a:gd name="connsiteX5" fmla="*/ 11654790 w 11654790"/>
              <a:gd name="connsiteY5" fmla="*/ 806196 h 5843778"/>
              <a:gd name="connsiteX6" fmla="*/ 11654790 w 11654790"/>
              <a:gd name="connsiteY6" fmla="*/ 5036820 h 5843778"/>
              <a:gd name="connsiteX7" fmla="*/ 10848594 w 11654790"/>
              <a:gd name="connsiteY7" fmla="*/ 5843016 h 5843778"/>
              <a:gd name="connsiteX8" fmla="*/ 269748 w 11654790"/>
              <a:gd name="connsiteY8" fmla="*/ 5843016 h 5843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54790" h="5843778">
                <a:moveTo>
                  <a:pt x="269748" y="5843778"/>
                </a:moveTo>
                <a:lnTo>
                  <a:pt x="269748" y="2799588"/>
                </a:lnTo>
                <a:lnTo>
                  <a:pt x="0" y="2799588"/>
                </a:lnTo>
                <a:lnTo>
                  <a:pt x="0" y="0"/>
                </a:lnTo>
                <a:lnTo>
                  <a:pt x="10848594" y="0"/>
                </a:lnTo>
                <a:cubicBezTo>
                  <a:pt x="11294364" y="0"/>
                  <a:pt x="11654790" y="361188"/>
                  <a:pt x="11654790" y="806196"/>
                </a:cubicBezTo>
                <a:lnTo>
                  <a:pt x="11654790" y="5036820"/>
                </a:lnTo>
                <a:cubicBezTo>
                  <a:pt x="11654790" y="5482590"/>
                  <a:pt x="11293602" y="5843016"/>
                  <a:pt x="10848594" y="5843016"/>
                </a:cubicBezTo>
                <a:lnTo>
                  <a:pt x="269748" y="5843016"/>
                </a:lnTo>
                <a:close/>
              </a:path>
            </a:pathLst>
          </a:custGeom>
          <a:solidFill>
            <a:srgbClr val="FFFFFF"/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88146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45393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45393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57256" y="253399"/>
            <a:ext cx="5579047" cy="5856706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21100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beelddu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8" y="1948544"/>
            <a:ext cx="7434942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8" y="800102"/>
            <a:ext cx="7434942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3A2A81A-D14A-4C0C-BF5A-2C34D546A1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69351" y="253398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  <p:sp>
        <p:nvSpPr>
          <p:cNvPr id="15" name="Tijdelijke aanduiding voor afbeelding 9">
            <a:extLst>
              <a:ext uri="{FF2B5EF4-FFF2-40B4-BE49-F238E27FC236}">
                <a16:creationId xmlns:a16="http://schemas.microsoft.com/office/drawing/2014/main" id="{FC70CE46-0F63-4D07-B4E5-054741E6054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69351" y="3310424"/>
            <a:ext cx="2666951" cy="2799681"/>
          </a:xfrm>
          <a:custGeom>
            <a:avLst/>
            <a:gdLst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08266"/>
              <a:gd name="connsiteX1" fmla="*/ 3897313 w 4676776"/>
              <a:gd name="connsiteY1" fmla="*/ 0 h 4908266"/>
              <a:gd name="connsiteX2" fmla="*/ 4676776 w 4676776"/>
              <a:gd name="connsiteY2" fmla="*/ 779463 h 4908266"/>
              <a:gd name="connsiteX3" fmla="*/ 4676775 w 4676776"/>
              <a:gd name="connsiteY3" fmla="*/ 4128803 h 4908266"/>
              <a:gd name="connsiteX4" fmla="*/ 3897312 w 4676776"/>
              <a:gd name="connsiteY4" fmla="*/ 4908266 h 4908266"/>
              <a:gd name="connsiteX5" fmla="*/ 779463 w 4676776"/>
              <a:gd name="connsiteY5" fmla="*/ 4908265 h 4908266"/>
              <a:gd name="connsiteX6" fmla="*/ 765106 w 4676776"/>
              <a:gd name="connsiteY6" fmla="*/ 4907540 h 4908266"/>
              <a:gd name="connsiteX7" fmla="*/ 0 w 4676776"/>
              <a:gd name="connsiteY7" fmla="*/ 4907540 h 4908266"/>
              <a:gd name="connsiteX8" fmla="*/ 0 w 4676776"/>
              <a:gd name="connsiteY8" fmla="*/ 4128802 h 4908266"/>
              <a:gd name="connsiteX9" fmla="*/ 0 w 4676776"/>
              <a:gd name="connsiteY9" fmla="*/ 779463 h 4908266"/>
              <a:gd name="connsiteX10" fmla="*/ 0 w 4676776"/>
              <a:gd name="connsiteY10" fmla="*/ 577 h 4908266"/>
              <a:gd name="connsiteX11" fmla="*/ 768037 w 4676776"/>
              <a:gd name="connsiteY11" fmla="*/ 577 h 4908266"/>
              <a:gd name="connsiteX12" fmla="*/ 779463 w 4676776"/>
              <a:gd name="connsiteY12" fmla="*/ 0 h 4908266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6776"/>
              <a:gd name="connsiteY0" fmla="*/ 0 h 4910083"/>
              <a:gd name="connsiteX1" fmla="*/ 3897313 w 4676776"/>
              <a:gd name="connsiteY1" fmla="*/ 0 h 4910083"/>
              <a:gd name="connsiteX2" fmla="*/ 4676776 w 4676776"/>
              <a:gd name="connsiteY2" fmla="*/ 779463 h 4910083"/>
              <a:gd name="connsiteX3" fmla="*/ 4676775 w 4676776"/>
              <a:gd name="connsiteY3" fmla="*/ 4128803 h 4910083"/>
              <a:gd name="connsiteX4" fmla="*/ 3897312 w 4676776"/>
              <a:gd name="connsiteY4" fmla="*/ 4908266 h 4910083"/>
              <a:gd name="connsiteX5" fmla="*/ 779463 w 4676776"/>
              <a:gd name="connsiteY5" fmla="*/ 4908265 h 4910083"/>
              <a:gd name="connsiteX6" fmla="*/ 765106 w 4676776"/>
              <a:gd name="connsiteY6" fmla="*/ 4907540 h 4910083"/>
              <a:gd name="connsiteX7" fmla="*/ 0 w 4676776"/>
              <a:gd name="connsiteY7" fmla="*/ 4907540 h 4910083"/>
              <a:gd name="connsiteX8" fmla="*/ 0 w 4676776"/>
              <a:gd name="connsiteY8" fmla="*/ 4128802 h 4910083"/>
              <a:gd name="connsiteX9" fmla="*/ 0 w 4676776"/>
              <a:gd name="connsiteY9" fmla="*/ 779463 h 4910083"/>
              <a:gd name="connsiteX10" fmla="*/ 0 w 4676776"/>
              <a:gd name="connsiteY10" fmla="*/ 577 h 4910083"/>
              <a:gd name="connsiteX11" fmla="*/ 768037 w 4676776"/>
              <a:gd name="connsiteY11" fmla="*/ 577 h 4910083"/>
              <a:gd name="connsiteX12" fmla="*/ 779463 w 4676776"/>
              <a:gd name="connsiteY12" fmla="*/ 0 h 4910083"/>
              <a:gd name="connsiteX0" fmla="*/ 779463 w 4677302"/>
              <a:gd name="connsiteY0" fmla="*/ 0 h 4910083"/>
              <a:gd name="connsiteX1" fmla="*/ 3897313 w 4677302"/>
              <a:gd name="connsiteY1" fmla="*/ 0 h 4910083"/>
              <a:gd name="connsiteX2" fmla="*/ 4676776 w 4677302"/>
              <a:gd name="connsiteY2" fmla="*/ 779463 h 4910083"/>
              <a:gd name="connsiteX3" fmla="*/ 4676775 w 4677302"/>
              <a:gd name="connsiteY3" fmla="*/ 4128803 h 4910083"/>
              <a:gd name="connsiteX4" fmla="*/ 3897312 w 4677302"/>
              <a:gd name="connsiteY4" fmla="*/ 4908266 h 4910083"/>
              <a:gd name="connsiteX5" fmla="*/ 779463 w 4677302"/>
              <a:gd name="connsiteY5" fmla="*/ 4908265 h 4910083"/>
              <a:gd name="connsiteX6" fmla="*/ 765106 w 4677302"/>
              <a:gd name="connsiteY6" fmla="*/ 4907540 h 4910083"/>
              <a:gd name="connsiteX7" fmla="*/ 0 w 4677302"/>
              <a:gd name="connsiteY7" fmla="*/ 4907540 h 4910083"/>
              <a:gd name="connsiteX8" fmla="*/ 0 w 4677302"/>
              <a:gd name="connsiteY8" fmla="*/ 4128802 h 4910083"/>
              <a:gd name="connsiteX9" fmla="*/ 0 w 4677302"/>
              <a:gd name="connsiteY9" fmla="*/ 779463 h 4910083"/>
              <a:gd name="connsiteX10" fmla="*/ 0 w 4677302"/>
              <a:gd name="connsiteY10" fmla="*/ 577 h 4910083"/>
              <a:gd name="connsiteX11" fmla="*/ 768037 w 4677302"/>
              <a:gd name="connsiteY11" fmla="*/ 577 h 4910083"/>
              <a:gd name="connsiteX12" fmla="*/ 779463 w 4677302"/>
              <a:gd name="connsiteY12" fmla="*/ 0 h 491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77302" h="4910083">
                <a:moveTo>
                  <a:pt x="779463" y="0"/>
                </a:moveTo>
                <a:lnTo>
                  <a:pt x="3897313" y="0"/>
                </a:lnTo>
                <a:cubicBezTo>
                  <a:pt x="4327799" y="0"/>
                  <a:pt x="4676776" y="187052"/>
                  <a:pt x="4676776" y="779463"/>
                </a:cubicBezTo>
                <a:cubicBezTo>
                  <a:pt x="4676776" y="1895910"/>
                  <a:pt x="4676775" y="3012356"/>
                  <a:pt x="4676775" y="4128803"/>
                </a:cubicBezTo>
                <a:cubicBezTo>
                  <a:pt x="4689877" y="4598592"/>
                  <a:pt x="4459531" y="4938045"/>
                  <a:pt x="3897312" y="4908266"/>
                </a:cubicBezTo>
                <a:lnTo>
                  <a:pt x="779463" y="4908265"/>
                </a:lnTo>
                <a:lnTo>
                  <a:pt x="765106" y="4907540"/>
                </a:lnTo>
                <a:lnTo>
                  <a:pt x="0" y="4907540"/>
                </a:lnTo>
                <a:lnTo>
                  <a:pt x="0" y="4128802"/>
                </a:lnTo>
                <a:lnTo>
                  <a:pt x="0" y="779463"/>
                </a:lnTo>
                <a:lnTo>
                  <a:pt x="0" y="577"/>
                </a:lnTo>
                <a:lnTo>
                  <a:pt x="768037" y="577"/>
                </a:lnTo>
                <a:lnTo>
                  <a:pt x="779463" y="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0783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8D52633-5B9B-46F1-9329-E93BED6CCE5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5A42311-7242-4BBF-93B7-2AEB96153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 dirty="0">
                <a:cs typeface="Arial" panose="020B0604020202020204" pitchFamily="34" charset="0"/>
              </a:rPr>
              <a:t>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555471" y="6340651"/>
            <a:ext cx="360301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9457" y="1948544"/>
            <a:ext cx="9409454" cy="3407002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800102"/>
            <a:ext cx="9409454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065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skstdia me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rije vorm: vorm 11">
            <a:extLst>
              <a:ext uri="{FF2B5EF4-FFF2-40B4-BE49-F238E27FC236}">
                <a16:creationId xmlns:a16="http://schemas.microsoft.com/office/drawing/2014/main" id="{23C9F4CE-EB6A-4758-B7BD-7F3648976923}"/>
              </a:ext>
            </a:extLst>
          </p:cNvPr>
          <p:cNvSpPr/>
          <p:nvPr userDrawn="1"/>
        </p:nvSpPr>
        <p:spPr>
          <a:xfrm>
            <a:off x="272142" y="265347"/>
            <a:ext cx="3820888" cy="5841766"/>
          </a:xfrm>
          <a:custGeom>
            <a:avLst/>
            <a:gdLst>
              <a:gd name="connsiteX0" fmla="*/ 0 w 3820888"/>
              <a:gd name="connsiteY0" fmla="*/ 0 h 5841766"/>
              <a:gd name="connsiteX1" fmla="*/ 636827 w 3820888"/>
              <a:gd name="connsiteY1" fmla="*/ 0 h 5841766"/>
              <a:gd name="connsiteX2" fmla="*/ 2134612 w 3820888"/>
              <a:gd name="connsiteY2" fmla="*/ 0 h 5841766"/>
              <a:gd name="connsiteX3" fmla="*/ 3184061 w 3820888"/>
              <a:gd name="connsiteY3" fmla="*/ 0 h 5841766"/>
              <a:gd name="connsiteX4" fmla="*/ 3820888 w 3820888"/>
              <a:gd name="connsiteY4" fmla="*/ 636827 h 5841766"/>
              <a:gd name="connsiteX5" fmla="*/ 3820888 w 3820888"/>
              <a:gd name="connsiteY5" fmla="*/ 5204939 h 5841766"/>
              <a:gd name="connsiteX6" fmla="*/ 3184061 w 3820888"/>
              <a:gd name="connsiteY6" fmla="*/ 5841766 h 5841766"/>
              <a:gd name="connsiteX7" fmla="*/ 2134612 w 3820888"/>
              <a:gd name="connsiteY7" fmla="*/ 5841766 h 5841766"/>
              <a:gd name="connsiteX8" fmla="*/ 636827 w 3820888"/>
              <a:gd name="connsiteY8" fmla="*/ 5841766 h 5841766"/>
              <a:gd name="connsiteX9" fmla="*/ 0 w 3820888"/>
              <a:gd name="connsiteY9" fmla="*/ 5841766 h 5841766"/>
              <a:gd name="connsiteX10" fmla="*/ 0 w 3820888"/>
              <a:gd name="connsiteY10" fmla="*/ 5204939 h 5841766"/>
              <a:gd name="connsiteX11" fmla="*/ 0 w 3820888"/>
              <a:gd name="connsiteY11" fmla="*/ 636827 h 5841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20888" h="5841766">
                <a:moveTo>
                  <a:pt x="0" y="0"/>
                </a:moveTo>
                <a:lnTo>
                  <a:pt x="636827" y="0"/>
                </a:lnTo>
                <a:lnTo>
                  <a:pt x="2134612" y="0"/>
                </a:lnTo>
                <a:lnTo>
                  <a:pt x="3184061" y="0"/>
                </a:lnTo>
                <a:cubicBezTo>
                  <a:pt x="3535771" y="0"/>
                  <a:pt x="3820888" y="285117"/>
                  <a:pt x="3820888" y="636827"/>
                </a:cubicBezTo>
                <a:lnTo>
                  <a:pt x="3820888" y="5204939"/>
                </a:lnTo>
                <a:cubicBezTo>
                  <a:pt x="3820888" y="5556649"/>
                  <a:pt x="3535771" y="5841766"/>
                  <a:pt x="3184061" y="5841766"/>
                </a:cubicBezTo>
                <a:lnTo>
                  <a:pt x="2134612" y="5841766"/>
                </a:lnTo>
                <a:lnTo>
                  <a:pt x="636827" y="5841766"/>
                </a:lnTo>
                <a:lnTo>
                  <a:pt x="0" y="5841766"/>
                </a:lnTo>
                <a:lnTo>
                  <a:pt x="0" y="5204939"/>
                </a:lnTo>
                <a:lnTo>
                  <a:pt x="0" y="6368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 dirty="0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B9C5F583-2E73-47D0-8E6C-FDC578E12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6D29CCF6-B0A1-4476-A796-B05A19426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55471" y="6340651"/>
            <a:ext cx="360302" cy="284537"/>
          </a:xfrm>
          <a:prstGeom prst="rect">
            <a:avLst/>
          </a:prstGeom>
        </p:spPr>
      </p:pic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F588D-2D94-4C48-B97D-52AD7FF819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46171" y="1948544"/>
            <a:ext cx="5762740" cy="4109354"/>
          </a:xfrm>
        </p:spPr>
        <p:txBody>
          <a:bodyPr/>
          <a:lstStyle>
            <a:lvl1pPr>
              <a:defRPr b="1" i="0">
                <a:solidFill>
                  <a:schemeClr val="tx2"/>
                </a:solidFill>
              </a:defRPr>
            </a:lvl1pPr>
            <a:lvl2pPr>
              <a:defRPr/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nl-NL" dirty="0"/>
              <a:t>Ondertitel</a:t>
            </a:r>
          </a:p>
          <a:p>
            <a:pPr lvl="1"/>
            <a:r>
              <a:rPr lang="nl-NL" dirty="0"/>
              <a:t>Tekst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  <a:p>
            <a:pPr lvl="2"/>
            <a:r>
              <a:rPr lang="nl-NL" dirty="0"/>
              <a:t>opsomming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9D367E7-11BC-4354-B902-DA1CAE07A2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46171" y="800102"/>
            <a:ext cx="5762740" cy="868838"/>
          </a:xfrm>
        </p:spPr>
        <p:txBody>
          <a:bodyPr lIns="0" tIns="0" rIns="0" bIns="0" anchor="t" anchorCtr="0"/>
          <a:lstStyle>
            <a:lvl1pPr algn="l">
              <a:defRPr sz="3500" b="1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A250851-936E-4A02-87E8-AEBE2375A1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5163" y="701675"/>
            <a:ext cx="3075564" cy="4922838"/>
          </a:xfrm>
        </p:spPr>
        <p:txBody>
          <a:bodyPr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STATEMENT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2618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7C381BFD-055D-4669-A424-D4A60C7E65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D4B7A3C9-A513-4122-A938-FD8552F136CC}"/>
              </a:ext>
            </a:extLst>
          </p:cNvPr>
          <p:cNvGrpSpPr/>
          <p:nvPr userDrawn="1"/>
        </p:nvGrpSpPr>
        <p:grpSpPr>
          <a:xfrm>
            <a:off x="4980188" y="2158581"/>
            <a:ext cx="2231623" cy="2540837"/>
            <a:chOff x="4980188" y="2460171"/>
            <a:chExt cx="2231623" cy="2540837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2C8FA34E-B951-4E58-987E-D3D3299510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980188" y="2460171"/>
              <a:ext cx="2231623" cy="1762357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95C38451-3EC5-4A22-8BAD-6F2B17BAE50C}"/>
                </a:ext>
              </a:extLst>
            </p:cNvPr>
            <p:cNvSpPr txBox="1"/>
            <p:nvPr userDrawn="1"/>
          </p:nvSpPr>
          <p:spPr>
            <a:xfrm>
              <a:off x="4980188" y="4539343"/>
              <a:ext cx="2231623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BE" sz="3000" dirty="0"/>
                <a:t>DILBEEK.BE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250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 14">
            <a:extLst>
              <a:ext uri="{FF2B5EF4-FFF2-40B4-BE49-F238E27FC236}">
                <a16:creationId xmlns:a16="http://schemas.microsoft.com/office/drawing/2014/main" id="{725A1C3A-F9CD-417C-9156-F43253402DD6}"/>
              </a:ext>
            </a:extLst>
          </p:cNvPr>
          <p:cNvSpPr/>
          <p:nvPr userDrawn="1"/>
        </p:nvSpPr>
        <p:spPr>
          <a:xfrm>
            <a:off x="4119" y="-1"/>
            <a:ext cx="11915773" cy="6120000"/>
          </a:xfrm>
          <a:custGeom>
            <a:avLst/>
            <a:gdLst>
              <a:gd name="connsiteX0" fmla="*/ 0 w 11915773"/>
              <a:gd name="connsiteY0" fmla="*/ 1 h 6134215"/>
              <a:gd name="connsiteX1" fmla="*/ 276227 w 11915773"/>
              <a:gd name="connsiteY1" fmla="*/ 1 h 6134215"/>
              <a:gd name="connsiteX2" fmla="*/ 276227 w 11915773"/>
              <a:gd name="connsiteY2" fmla="*/ 3053557 h 6134215"/>
              <a:gd name="connsiteX3" fmla="*/ 0 w 11915773"/>
              <a:gd name="connsiteY3" fmla="*/ 3053557 h 6134215"/>
              <a:gd name="connsiteX4" fmla="*/ 276227 w 11915773"/>
              <a:gd name="connsiteY4" fmla="*/ 0 h 6134215"/>
              <a:gd name="connsiteX5" fmla="*/ 988541 w 11915773"/>
              <a:gd name="connsiteY5" fmla="*/ 0 h 6134215"/>
              <a:gd name="connsiteX6" fmla="*/ 988541 w 11915773"/>
              <a:gd name="connsiteY6" fmla="*/ 4886 h 6134215"/>
              <a:gd name="connsiteX7" fmla="*/ 993517 w 11915773"/>
              <a:gd name="connsiteY7" fmla="*/ 4126 h 6134215"/>
              <a:gd name="connsiteX8" fmla="*/ 1075208 w 11915773"/>
              <a:gd name="connsiteY8" fmla="*/ 1 h 6134215"/>
              <a:gd name="connsiteX9" fmla="*/ 11116792 w 11915773"/>
              <a:gd name="connsiteY9" fmla="*/ 1 h 6134215"/>
              <a:gd name="connsiteX10" fmla="*/ 11915773 w 11915773"/>
              <a:gd name="connsiteY10" fmla="*/ 798982 h 6134215"/>
              <a:gd name="connsiteX11" fmla="*/ 11915773 w 11915773"/>
              <a:gd name="connsiteY11" fmla="*/ 5335234 h 6134215"/>
              <a:gd name="connsiteX12" fmla="*/ 11116792 w 11915773"/>
              <a:gd name="connsiteY12" fmla="*/ 6134215 h 6134215"/>
              <a:gd name="connsiteX13" fmla="*/ 1075208 w 11915773"/>
              <a:gd name="connsiteY13" fmla="*/ 6134215 h 6134215"/>
              <a:gd name="connsiteX14" fmla="*/ 993517 w 11915773"/>
              <a:gd name="connsiteY14" fmla="*/ 6130090 h 6134215"/>
              <a:gd name="connsiteX15" fmla="*/ 988541 w 11915773"/>
              <a:gd name="connsiteY15" fmla="*/ 6129331 h 6134215"/>
              <a:gd name="connsiteX16" fmla="*/ 988541 w 11915773"/>
              <a:gd name="connsiteY16" fmla="*/ 6134215 h 6134215"/>
              <a:gd name="connsiteX17" fmla="*/ 276227 w 11915773"/>
              <a:gd name="connsiteY17" fmla="*/ 6134215 h 6134215"/>
              <a:gd name="connsiteX18" fmla="*/ 276227 w 11915773"/>
              <a:gd name="connsiteY18" fmla="*/ 5335234 h 6134215"/>
              <a:gd name="connsiteX19" fmla="*/ 276227 w 11915773"/>
              <a:gd name="connsiteY19" fmla="*/ 798982 h 61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915773" h="6134215">
                <a:moveTo>
                  <a:pt x="0" y="1"/>
                </a:moveTo>
                <a:lnTo>
                  <a:pt x="276227" y="1"/>
                </a:lnTo>
                <a:lnTo>
                  <a:pt x="276227" y="3053557"/>
                </a:lnTo>
                <a:lnTo>
                  <a:pt x="0" y="3053557"/>
                </a:lnTo>
                <a:close/>
                <a:moveTo>
                  <a:pt x="276227" y="0"/>
                </a:moveTo>
                <a:lnTo>
                  <a:pt x="988541" y="0"/>
                </a:lnTo>
                <a:lnTo>
                  <a:pt x="988541" y="4886"/>
                </a:lnTo>
                <a:lnTo>
                  <a:pt x="993517" y="4126"/>
                </a:lnTo>
                <a:cubicBezTo>
                  <a:pt x="1020377" y="1399"/>
                  <a:pt x="1047629" y="1"/>
                  <a:pt x="1075208" y="1"/>
                </a:cubicBezTo>
                <a:lnTo>
                  <a:pt x="11116792" y="1"/>
                </a:lnTo>
                <a:cubicBezTo>
                  <a:pt x="11558057" y="1"/>
                  <a:pt x="11915773" y="357717"/>
                  <a:pt x="11915773" y="798982"/>
                </a:cubicBezTo>
                <a:lnTo>
                  <a:pt x="11915773" y="5335234"/>
                </a:lnTo>
                <a:cubicBezTo>
                  <a:pt x="11915773" y="5776499"/>
                  <a:pt x="11558057" y="6134215"/>
                  <a:pt x="11116792" y="6134215"/>
                </a:cubicBezTo>
                <a:lnTo>
                  <a:pt x="1075208" y="6134215"/>
                </a:lnTo>
                <a:cubicBezTo>
                  <a:pt x="1047629" y="6134215"/>
                  <a:pt x="1020377" y="6132818"/>
                  <a:pt x="993517" y="6130090"/>
                </a:cubicBezTo>
                <a:lnTo>
                  <a:pt x="988541" y="6129331"/>
                </a:lnTo>
                <a:lnTo>
                  <a:pt x="988541" y="6134215"/>
                </a:lnTo>
                <a:lnTo>
                  <a:pt x="276227" y="6134215"/>
                </a:lnTo>
                <a:lnTo>
                  <a:pt x="276227" y="5335234"/>
                </a:lnTo>
                <a:lnTo>
                  <a:pt x="276227" y="79898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ECB885-5627-452E-A878-9FC30477F7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457" y="3080658"/>
            <a:ext cx="9409454" cy="2122713"/>
          </a:xfrm>
        </p:spPr>
        <p:txBody>
          <a:bodyPr lIns="0" tIns="0" rIns="0" bIns="0" anchor="t" anchorCtr="0"/>
          <a:lstStyle>
            <a:lvl1pPr algn="l">
              <a:defRPr sz="5000" b="1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HOOFDTITEL</a:t>
            </a:r>
            <a:endParaRPr lang="nl-BE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596F766-AD83-48E1-BFE2-A629A3492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911" y="6345466"/>
            <a:ext cx="1417635" cy="284537"/>
          </a:xfrm>
          <a:prstGeom prst="rect">
            <a:avLst/>
          </a:prstGeom>
        </p:spPr>
      </p:pic>
      <p:sp>
        <p:nvSpPr>
          <p:cNvPr id="14" name="Tijdelijke aanduiding voor dianummer 5">
            <a:extLst>
              <a:ext uri="{FF2B5EF4-FFF2-40B4-BE49-F238E27FC236}">
                <a16:creationId xmlns:a16="http://schemas.microsoft.com/office/drawing/2014/main" id="{FEDC569F-B830-4C83-A37D-52C81C6E6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Presentatienaam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5586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0871570-3943-4BBB-B86C-5167560D3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57" y="800102"/>
            <a:ext cx="9409455" cy="8688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0933998-34D7-46E5-B282-5BE37B61E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9457" y="1953307"/>
            <a:ext cx="9409454" cy="3407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B72B58-AA8C-4586-9C91-7F897C6BD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7185688B-8D83-46AE-9FD5-0C0E29328F4B}" type="slidenum">
              <a:rPr lang="nl-BE" smtClean="0"/>
              <a:pPr/>
              <a:t>‹#›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9849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08" r:id="rId2"/>
    <p:sldLayoutId id="2147483680" r:id="rId3"/>
    <p:sldLayoutId id="2147483681" r:id="rId4"/>
    <p:sldLayoutId id="2147483653" r:id="rId5"/>
    <p:sldLayoutId id="2147483654" r:id="rId6"/>
    <p:sldLayoutId id="2147483674" r:id="rId7"/>
    <p:sldLayoutId id="2147483673" r:id="rId8"/>
    <p:sldLayoutId id="2147483649" r:id="rId9"/>
    <p:sldLayoutId id="2147483707" r:id="rId10"/>
    <p:sldLayoutId id="2147483679" r:id="rId11"/>
    <p:sldLayoutId id="2147483668" r:id="rId12"/>
    <p:sldLayoutId id="2147483685" r:id="rId13"/>
    <p:sldLayoutId id="2147483670" r:id="rId14"/>
    <p:sldLayoutId id="2147483656" r:id="rId15"/>
    <p:sldLayoutId id="2147483676" r:id="rId16"/>
    <p:sldLayoutId id="2147483655" r:id="rId17"/>
    <p:sldLayoutId id="2147483662" r:id="rId18"/>
    <p:sldLayoutId id="2147483706" r:id="rId19"/>
    <p:sldLayoutId id="2147483652" r:id="rId20"/>
    <p:sldLayoutId id="2147483689" r:id="rId21"/>
    <p:sldLayoutId id="2147483688" r:id="rId22"/>
    <p:sldLayoutId id="2147483690" r:id="rId23"/>
    <p:sldLayoutId id="2147483677" r:id="rId24"/>
    <p:sldLayoutId id="2147483705" r:id="rId25"/>
    <p:sldLayoutId id="2147483661" r:id="rId26"/>
    <p:sldLayoutId id="2147483650" r:id="rId27"/>
    <p:sldLayoutId id="2147483669" r:id="rId28"/>
    <p:sldLayoutId id="2147483686" r:id="rId29"/>
    <p:sldLayoutId id="2147483683" r:id="rId30"/>
    <p:sldLayoutId id="2147483684" r:id="rId31"/>
    <p:sldLayoutId id="2147483704" r:id="rId32"/>
    <p:sldLayoutId id="2147483663" r:id="rId33"/>
    <p:sldLayoutId id="2147483666" r:id="rId34"/>
    <p:sldLayoutId id="2147483692" r:id="rId35"/>
    <p:sldLayoutId id="2147483693" r:id="rId36"/>
    <p:sldLayoutId id="2147483694" r:id="rId37"/>
    <p:sldLayoutId id="2147483702" r:id="rId38"/>
    <p:sldLayoutId id="2147483664" r:id="rId39"/>
    <p:sldLayoutId id="2147483695" r:id="rId40"/>
    <p:sldLayoutId id="2147483696" r:id="rId41"/>
    <p:sldLayoutId id="2147483697" r:id="rId42"/>
    <p:sldLayoutId id="2147483700" r:id="rId43"/>
    <p:sldLayoutId id="2147483699" r:id="rId44"/>
    <p:sldLayoutId id="2147483682" r:id="rId45"/>
    <p:sldLayoutId id="2147483703" r:id="rId46"/>
    <p:sldLayoutId id="2147483665" r:id="rId47"/>
    <p:sldLayoutId id="2147483701" r:id="rId48"/>
    <p:sldLayoutId id="2147483691" r:id="rId49"/>
    <p:sldLayoutId id="2147483675" r:id="rId50"/>
    <p:sldLayoutId id="2147483687" r:id="rId51"/>
    <p:sldLayoutId id="2147483651" r:id="rId52"/>
    <p:sldLayoutId id="2147483667" r:id="rId53"/>
    <p:sldLayoutId id="2147483672" r:id="rId54"/>
    <p:sldLayoutId id="2147483671" r:id="rId55"/>
    <p:sldLayoutId id="2147483657" r:id="rId56"/>
    <p:sldLayoutId id="2147483658" r:id="rId5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5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36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72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4pPr>
      <a:lvl5pPr marL="108000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7088DE9-991A-49E3-BDB6-8865EE95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</a:t>
            </a:fld>
            <a:r>
              <a:rPr lang="nl-BE" dirty="0"/>
              <a:t> </a:t>
            </a:r>
            <a:r>
              <a:rPr lang="nl-BE" dirty="0">
                <a:cs typeface="Arial" panose="020B0604020202020204" pitchFamily="34" charset="0"/>
              </a:rPr>
              <a:t>● Visie spooroverwegen</a:t>
            </a:r>
            <a:endParaRPr lang="nl-BE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831E774-F981-4FAB-9387-96C03AFA0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17 </a:t>
            </a:r>
            <a:r>
              <a:rPr lang="en-GB" dirty="0" err="1"/>
              <a:t>mei</a:t>
            </a:r>
            <a:r>
              <a:rPr lang="en-GB" dirty="0"/>
              <a:t> 2022</a:t>
            </a:r>
          </a:p>
          <a:p>
            <a:r>
              <a:rPr lang="en-GB" dirty="0" err="1"/>
              <a:t>Gemeenteraadscommissie</a:t>
            </a:r>
            <a:r>
              <a:rPr lang="en-GB" dirty="0"/>
              <a:t> 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C65C091-4FF0-4120-AAEF-0FB5AF537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/>
              <a:t>Visie</a:t>
            </a:r>
            <a:r>
              <a:rPr lang="en-GB"/>
              <a:t> </a:t>
            </a:r>
            <a:r>
              <a:rPr lang="en-GB" err="1"/>
              <a:t>spooroverwegen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33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8CEA7BF-0A31-4CB4-B8BD-392D2FE36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10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C14F3E-AE5F-4D80-B1F9-FC659A49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465" y="1296791"/>
            <a:ext cx="5076926" cy="1329677"/>
          </a:xfrm>
        </p:spPr>
        <p:txBody>
          <a:bodyPr/>
          <a:lstStyle/>
          <a:p>
            <a:r>
              <a:rPr lang="nl-NL"/>
              <a:t>Samenhang dossier </a:t>
            </a:r>
            <a:r>
              <a:rPr lang="nl-NL" err="1"/>
              <a:t>mobipunt</a:t>
            </a:r>
            <a:endParaRPr lang="nl-NL"/>
          </a:p>
          <a:p>
            <a:r>
              <a:rPr lang="nl-NL"/>
              <a:t>&amp; F2</a:t>
            </a:r>
          </a:p>
          <a:p>
            <a:endParaRPr lang="nl-BE"/>
          </a:p>
        </p:txBody>
      </p:sp>
      <p:pic>
        <p:nvPicPr>
          <p:cNvPr id="5" name="Afbeelding 4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DEBEF55C-1400-4CEB-830D-B8614325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1639" y="938075"/>
            <a:ext cx="6388937" cy="4981850"/>
          </a:xfrm>
          <a:prstGeom prst="rect">
            <a:avLst/>
          </a:prstGeom>
        </p:spPr>
      </p:pic>
      <p:sp>
        <p:nvSpPr>
          <p:cNvPr id="6" name="Titel 4">
            <a:extLst>
              <a:ext uri="{FF2B5EF4-FFF2-40B4-BE49-F238E27FC236}">
                <a16:creationId xmlns:a16="http://schemas.microsoft.com/office/drawing/2014/main" id="{40BAAF0F-8B08-43EB-8DE8-2ACA28843D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465" y="238195"/>
            <a:ext cx="9409112" cy="8683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3A95998-5785-42D7-8B1D-C4D6C75FAC6B}"/>
              </a:ext>
            </a:extLst>
          </p:cNvPr>
          <p:cNvSpPr txBox="1"/>
          <p:nvPr/>
        </p:nvSpPr>
        <p:spPr>
          <a:xfrm>
            <a:off x="291830" y="2441643"/>
            <a:ext cx="4893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Studie door MOW naar de beoogde parkeercapaciteit voor parking GB: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Autoaandeel van 30% met groei van 50% van aantal treinreizigers op MLT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231 parkeerplaatsen voorzien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Verdere uitbreiding in toekomst bekijken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Inzetten op </a:t>
            </a:r>
            <a:r>
              <a:rPr lang="nl-NL" dirty="0" err="1">
                <a:solidFill>
                  <a:schemeClr val="bg1"/>
                </a:solidFill>
              </a:rPr>
              <a:t>fietsparkeren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=&gt; Meenemen in gesprek met </a:t>
            </a:r>
            <a:r>
              <a:rPr lang="nl-NL" dirty="0" err="1">
                <a:solidFill>
                  <a:schemeClr val="bg1"/>
                </a:solidFill>
              </a:rPr>
              <a:t>Hocké</a:t>
            </a: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958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8CEA7BF-0A31-4CB4-B8BD-392D2FE36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11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AC14F3E-AE5F-4D80-B1F9-FC659A4958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94527" y="2099323"/>
            <a:ext cx="2788392" cy="1329677"/>
          </a:xfrm>
        </p:spPr>
        <p:txBody>
          <a:bodyPr>
            <a:normAutofit/>
          </a:bodyPr>
          <a:lstStyle/>
          <a:p>
            <a:r>
              <a:rPr lang="nl-NL" sz="1800">
                <a:solidFill>
                  <a:schemeClr val="bg1"/>
                </a:solidFill>
              </a:rPr>
              <a:t>Varianten binnen mobiliteitsstudie infrabel 2021</a:t>
            </a:r>
            <a:endParaRPr lang="nl-BE" sz="1800">
              <a:solidFill>
                <a:schemeClr val="bg1"/>
              </a:solidFill>
            </a:endParaRPr>
          </a:p>
        </p:txBody>
      </p:sp>
      <p:sp>
        <p:nvSpPr>
          <p:cNvPr id="6" name="Titel 4">
            <a:extLst>
              <a:ext uri="{FF2B5EF4-FFF2-40B4-BE49-F238E27FC236}">
                <a16:creationId xmlns:a16="http://schemas.microsoft.com/office/drawing/2014/main" id="{40BAAF0F-8B08-43EB-8DE8-2ACA28843D0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95465" y="238195"/>
            <a:ext cx="9409112" cy="86836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Dilbeek</a:t>
            </a:r>
            <a:br>
              <a:rPr lang="en-GB" sz="400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Station 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regional 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Hoppinpunt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546493B-244D-4CBA-B6EB-6D4ECE5C1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49" y="1438275"/>
            <a:ext cx="852487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89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CC7E05E-8CEF-4175-B766-D2A757D28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1" b="87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1FFEC12F-99AF-4AAF-909E-84C9C1E422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185688B-8D83-46AE-9FD5-0C0E29328F4B}" type="slidenum">
              <a:rPr lang="en-US" sz="12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12</a:t>
            </a:fld>
            <a:r>
              <a:rPr lang="en-US" sz="1200">
                <a:solidFill>
                  <a:srgbClr val="FFFFFF"/>
                </a:solidFill>
              </a:rPr>
              <a:t> ● Presentatienaam</a:t>
            </a:r>
          </a:p>
        </p:txBody>
      </p:sp>
    </p:spTree>
    <p:extLst>
      <p:ext uri="{BB962C8B-B14F-4D97-AF65-F5344CB8AC3E}">
        <p14:creationId xmlns:p14="http://schemas.microsoft.com/office/powerpoint/2010/main" val="1264803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389D1B9-F0C6-4B42-B829-47066A64F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13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18141D-D094-4F96-8910-EC125DFD7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57" y="1102881"/>
            <a:ext cx="8763000" cy="5562600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5AD931E1-E11B-4BDC-ACA2-3942556399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12198" y="192519"/>
            <a:ext cx="9409112" cy="868363"/>
          </a:xfrm>
          <a:prstGeom prst="rect">
            <a:avLst/>
          </a:prstGeom>
        </p:spPr>
        <p:txBody>
          <a:bodyPr vert="horz" lIns="0" tIns="0" rIns="0" bIns="0" rtlCol="0" anchor="t" anchorCtr="0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Dilbeek</a:t>
            </a:r>
            <a:br>
              <a:rPr lang="en-GB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Station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als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regionaal</a:t>
            </a: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dirty="0" err="1">
                <a:solidFill>
                  <a:schemeClr val="accent1">
                    <a:lumMod val="75000"/>
                  </a:schemeClr>
                </a:solidFill>
              </a:rPr>
              <a:t>Hoppinpunt</a:t>
            </a:r>
            <a:endParaRPr lang="en-GB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3830FEDC-51D4-4FE0-B1C4-38AA0A882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178251" y="1515663"/>
            <a:ext cx="2788392" cy="1329677"/>
          </a:xfrm>
        </p:spPr>
        <p:txBody>
          <a:bodyPr>
            <a:normAutofit/>
          </a:bodyPr>
          <a:lstStyle/>
          <a:p>
            <a:r>
              <a:rPr lang="nl-NL" sz="1800">
                <a:solidFill>
                  <a:schemeClr val="bg1"/>
                </a:solidFill>
              </a:rPr>
              <a:t>ideeën binnen mobiliteitsstudie infrabel 2021</a:t>
            </a:r>
            <a:endParaRPr lang="nl-BE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534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8A0986-FCC4-4975-8281-B3F03E9A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14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F7E33-523B-40A1-AC86-FC0E83C3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CE3661-ABAF-4433-9D5F-52EA78BB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094" y="421858"/>
            <a:ext cx="9409454" cy="868838"/>
          </a:xfrm>
        </p:spPr>
        <p:txBody>
          <a:bodyPr/>
          <a:lstStyle/>
          <a:p>
            <a:r>
              <a:rPr lang="en-GB"/>
              <a:t>Station Sint-Martens-</a:t>
            </a:r>
            <a:r>
              <a:rPr lang="en-GB" err="1"/>
              <a:t>Bodegem</a:t>
            </a:r>
            <a:endParaRPr lang="en-GB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5D1A66-884A-4D07-B576-520EAE91B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1906"/>
            <a:ext cx="6398632" cy="321836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AAEE62-585E-4F19-B2D7-524740C14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8543" y="3220786"/>
            <a:ext cx="7194078" cy="363721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1FE62E9-F7A9-4758-A5D8-679FB0282125}"/>
              </a:ext>
            </a:extLst>
          </p:cNvPr>
          <p:cNvSpPr txBox="1"/>
          <p:nvPr/>
        </p:nvSpPr>
        <p:spPr>
          <a:xfrm>
            <a:off x="6534103" y="1126765"/>
            <a:ext cx="50742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20/1/2022 overgemaakt door infrabel: 2 opties 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Samenhang met project F2</a:t>
            </a:r>
          </a:p>
          <a:p>
            <a:r>
              <a:rPr lang="nl-NL">
                <a:solidFill>
                  <a:schemeClr val="bg1"/>
                </a:solidFill>
              </a:rPr>
              <a:t>-&gt; kan wel los van elkaar gerealiseerd worden</a:t>
            </a:r>
          </a:p>
        </p:txBody>
      </p:sp>
    </p:spTree>
    <p:extLst>
      <p:ext uri="{BB962C8B-B14F-4D97-AF65-F5344CB8AC3E}">
        <p14:creationId xmlns:p14="http://schemas.microsoft.com/office/powerpoint/2010/main" val="1117370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1E05421-1F12-4DB6-AE77-C773F81E6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15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2A7EB28-378D-4372-A088-31847597B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25302"/>
            <a:ext cx="7620038" cy="383269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1241A66F-65DD-488F-A13A-4D43B5D09E37}"/>
              </a:ext>
            </a:extLst>
          </p:cNvPr>
          <p:cNvSpPr txBox="1"/>
          <p:nvPr/>
        </p:nvSpPr>
        <p:spPr>
          <a:xfrm>
            <a:off x="77821" y="783726"/>
            <a:ext cx="117704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Voetgangers- en fietstunnel combineren</a:t>
            </a:r>
          </a:p>
          <a:p>
            <a:r>
              <a:rPr lang="nl-NL">
                <a:solidFill>
                  <a:schemeClr val="bg1"/>
                </a:solidFill>
              </a:rPr>
              <a:t>Fietssnelweg maakt bocht – loopt langs woningen en takt dan opnieuw aan op F2 aan </a:t>
            </a:r>
            <a:r>
              <a:rPr lang="nl-NL" err="1">
                <a:solidFill>
                  <a:schemeClr val="bg1"/>
                </a:solidFill>
              </a:rPr>
              <a:t>Castelhof</a:t>
            </a:r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Groenelementen mogelijk met deze optie</a:t>
            </a:r>
          </a:p>
          <a:p>
            <a:r>
              <a:rPr lang="nl-NL">
                <a:solidFill>
                  <a:schemeClr val="bg1"/>
                </a:solidFill>
              </a:rPr>
              <a:t>Wellicht innames zuidkant spoor/tuinen woningen</a:t>
            </a:r>
          </a:p>
          <a:p>
            <a:r>
              <a:rPr lang="nl-NL">
                <a:solidFill>
                  <a:schemeClr val="bg1"/>
                </a:solidFill>
              </a:rPr>
              <a:t>Wellicht verlies parking zuidkant</a:t>
            </a:r>
          </a:p>
          <a:p>
            <a:r>
              <a:rPr lang="nl-NL">
                <a:solidFill>
                  <a:schemeClr val="bg1"/>
                </a:solidFill>
              </a:rPr>
              <a:t>Geen rechtlijnigheid bovenlokaal fietsroutenetwerk – aantakking van zuidkant moet mogelijk zijn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Verkeer via Sint-Martinusstraat of nieuwe wegenis haalbaar?? Omweg – veiligheid?</a:t>
            </a:r>
            <a:endParaRPr lang="nl-BE">
              <a:solidFill>
                <a:schemeClr val="bg1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8CBCC56-44A2-4F29-B6C2-78B73212F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3" y="192088"/>
            <a:ext cx="9409112" cy="869950"/>
          </a:xfrm>
        </p:spPr>
        <p:txBody>
          <a:bodyPr/>
          <a:lstStyle/>
          <a:p>
            <a:r>
              <a:rPr lang="en-GB"/>
              <a:t>Station Sint-Martens-</a:t>
            </a:r>
            <a:r>
              <a:rPr lang="en-GB" err="1"/>
              <a:t>Bodegem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79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1E05421-1F12-4DB6-AE77-C773F81E6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16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241A66F-65DD-488F-A13A-4D43B5D09E37}"/>
              </a:ext>
            </a:extLst>
          </p:cNvPr>
          <p:cNvSpPr txBox="1"/>
          <p:nvPr/>
        </p:nvSpPr>
        <p:spPr>
          <a:xfrm>
            <a:off x="6805" y="781519"/>
            <a:ext cx="11724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Spiraal (</a:t>
            </a:r>
            <a:r>
              <a:rPr lang="nl-NL" err="1">
                <a:solidFill>
                  <a:schemeClr val="bg1"/>
                </a:solidFill>
              </a:rPr>
              <a:t>cfr</a:t>
            </a:r>
            <a:r>
              <a:rPr lang="nl-NL">
                <a:solidFill>
                  <a:schemeClr val="bg1"/>
                </a:solidFill>
              </a:rPr>
              <a:t> tunnel in Dendermonde)</a:t>
            </a:r>
          </a:p>
          <a:p>
            <a:r>
              <a:rPr lang="nl-NL">
                <a:solidFill>
                  <a:schemeClr val="bg1"/>
                </a:solidFill>
              </a:rPr>
              <a:t>Nadeel: fietssnelweg komt uit in tuin van woningen aan station en kruist over parking noordkant</a:t>
            </a:r>
          </a:p>
          <a:p>
            <a:r>
              <a:rPr lang="nl-NL">
                <a:solidFill>
                  <a:schemeClr val="bg1"/>
                </a:solidFill>
              </a:rPr>
              <a:t>Wellicht innames zuidkant spoor/tuinen woningen</a:t>
            </a:r>
          </a:p>
          <a:p>
            <a:r>
              <a:rPr lang="nl-NL">
                <a:solidFill>
                  <a:schemeClr val="bg1"/>
                </a:solidFill>
              </a:rPr>
              <a:t>Wellicht verlies parking zuidkant</a:t>
            </a:r>
          </a:p>
          <a:p>
            <a:r>
              <a:rPr lang="nl-NL">
                <a:solidFill>
                  <a:schemeClr val="bg1"/>
                </a:solidFill>
              </a:rPr>
              <a:t>Geen rechtlijnigheid bovenlokaal fietsroutenetwerk – aantakking van zuidkant moet mogelijk zijn 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Verkeer via Sint-Martinusstraat of nieuwe wegenis haalbaar?? Omweg – veiligheid?</a:t>
            </a:r>
            <a:endParaRPr lang="nl-BE">
              <a:solidFill>
                <a:schemeClr val="bg1"/>
              </a:solidFill>
            </a:endParaRPr>
          </a:p>
          <a:p>
            <a:endParaRPr lang="nl-BE">
              <a:solidFill>
                <a:schemeClr val="bg1"/>
              </a:solidFill>
            </a:endParaRPr>
          </a:p>
          <a:p>
            <a:endParaRPr lang="nl-BE">
              <a:solidFill>
                <a:schemeClr val="bg1"/>
              </a:solidFill>
            </a:endParaRP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78CBCC56-44A2-4F29-B6C2-78B73212FD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263" y="192088"/>
            <a:ext cx="9409112" cy="869950"/>
          </a:xfrm>
        </p:spPr>
        <p:txBody>
          <a:bodyPr/>
          <a:lstStyle/>
          <a:p>
            <a:r>
              <a:rPr lang="en-GB"/>
              <a:t>Station Sint-Martens-</a:t>
            </a:r>
            <a:r>
              <a:rPr lang="en-GB" err="1"/>
              <a:t>Bodegem</a:t>
            </a:r>
            <a:endParaRPr lang="en-GB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9276A1A-4133-4D6C-A3D0-C3C0FCA54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3" y="3218039"/>
            <a:ext cx="6938743" cy="350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8A0986-FCC4-4975-8281-B3F03E9A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17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F7E33-523B-40A1-AC86-FC0E83C3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CE3661-ABAF-4433-9D5F-52EA78BB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89" y="256958"/>
            <a:ext cx="9409454" cy="868838"/>
          </a:xfrm>
        </p:spPr>
        <p:txBody>
          <a:bodyPr/>
          <a:lstStyle/>
          <a:p>
            <a:r>
              <a:rPr lang="en-GB" dirty="0" err="1"/>
              <a:t>Doorlopen</a:t>
            </a:r>
            <a:r>
              <a:rPr lang="en-GB" dirty="0"/>
              <a:t> </a:t>
            </a:r>
            <a:r>
              <a:rPr lang="en-GB" dirty="0" err="1"/>
              <a:t>stappen</a:t>
            </a: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A7C91B-0AC4-457A-8F8F-8369B314A533}"/>
              </a:ext>
            </a:extLst>
          </p:cNvPr>
          <p:cNvSpPr txBox="1"/>
          <p:nvPr/>
        </p:nvSpPr>
        <p:spPr>
          <a:xfrm>
            <a:off x="0" y="876389"/>
            <a:ext cx="1092628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Sint-Martens-</a:t>
            </a:r>
            <a:r>
              <a:rPr lang="nl-NL" dirty="0" err="1">
                <a:solidFill>
                  <a:schemeClr val="bg1"/>
                </a:solidFill>
              </a:rPr>
              <a:t>Bodegem</a:t>
            </a:r>
            <a:r>
              <a:rPr lang="nl-NL" dirty="0">
                <a:solidFill>
                  <a:schemeClr val="bg1"/>
                </a:solidFill>
              </a:rPr>
              <a:t> loskoppelen van Dilbeek &amp; 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Princiepsovereenkomst goedkeuren voor Dilbeek &amp; 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Stappen voor Infrabel: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Vooroverleg streefbeeld: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Vooroverleg met gemeenten: aftasten van oplossingspistes met gemeenten. 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Mobiliteitsstudie om opties die door de beidde partijen uitgewerkt zijn tot mogelijk haalbaar af te toetsen met het mobiliteitsprofiel van de omgeving. 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Feedback oplossingspistes ( eventueel milderende maatregelen)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Vaststellen streefbeeld </a:t>
            </a:r>
            <a:r>
              <a:rPr lang="nl-NL" sz="14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adhv</a:t>
            </a:r>
            <a:r>
              <a:rPr lang="nl-NL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een princiepsakkoord</a:t>
            </a:r>
            <a:endParaRPr lang="nl-BE" sz="1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Oplossingspistes worden vastgelegd bij college of gemeenteraadsbesluit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Infomarkt buurtbewoners -&gt; belangrijke feedback hier kan een invloed hebben op een herwerken van de oplossingspistes of milderende maatregelen. 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Opstarten studie ontwerp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Samenwerkingsovereenkomst ter realisatie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Omgevingsvergunning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nl-NL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Onteigeningen</a:t>
            </a:r>
            <a:endParaRPr lang="nl-BE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BE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2A2F863-0A6B-4B4F-8D38-162FCF77A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998451"/>
            <a:ext cx="7492656" cy="271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06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8A0986-FCC4-4975-8281-B3F03E9A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18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F7E33-523B-40A1-AC86-FC0E83C3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CE3661-ABAF-4433-9D5F-52EA78BB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789" y="256958"/>
            <a:ext cx="9409454" cy="868838"/>
          </a:xfrm>
        </p:spPr>
        <p:txBody>
          <a:bodyPr/>
          <a:lstStyle/>
          <a:p>
            <a:r>
              <a:rPr lang="en-GB" dirty="0" err="1"/>
              <a:t>Principeovereenkomst</a:t>
            </a:r>
            <a:endParaRPr lang="en-GB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A7C91B-0AC4-457A-8F8F-8369B314A533}"/>
              </a:ext>
            </a:extLst>
          </p:cNvPr>
          <p:cNvSpPr txBox="1"/>
          <p:nvPr/>
        </p:nvSpPr>
        <p:spPr>
          <a:xfrm>
            <a:off x="0" y="876389"/>
            <a:ext cx="1092628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Wat? 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Streefverbintenis tussen Infrabel en Gemeente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Beslissing CBS/gemeenteraad over algemene en specifieke principes omtrent spoorovergang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(Nog) geen samenwerkingsovereenkomst (meer gedetailleerd)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Opgesplitst per spoorovergang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Dilbeek: gemeenteraad juni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r>
              <a:rPr lang="nl-NL" dirty="0">
                <a:solidFill>
                  <a:schemeClr val="bg1"/>
                </a:solidFill>
              </a:rPr>
              <a:t>: najaar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Inhoudelijk: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Basis om te starten met ontwerp</a:t>
            </a:r>
          </a:p>
          <a:p>
            <a:pPr marL="742950" lvl="1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Obv</a:t>
            </a:r>
            <a:r>
              <a:rPr lang="nl-NL" dirty="0">
                <a:solidFill>
                  <a:schemeClr val="bg1"/>
                </a:solidFill>
              </a:rPr>
              <a:t> ontwerp samenwerkingsovereenkomst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Financiële afspraken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Verantwoordelijkheden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Verdere stappen: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Randvoorwaarden goed in kaart brengen (TMVW waterleiding, draagkracht </a:t>
            </a:r>
            <a:r>
              <a:rPr lang="nl-NL" dirty="0" err="1">
                <a:solidFill>
                  <a:schemeClr val="bg1"/>
                </a:solidFill>
              </a:rPr>
              <a:t>Wolsemstraat</a:t>
            </a:r>
            <a:r>
              <a:rPr lang="nl-NL" dirty="0">
                <a:solidFill>
                  <a:schemeClr val="bg1"/>
                </a:solidFill>
              </a:rPr>
              <a:t>)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Studie ontwerp bovenbouw (stationsomgeving, </a:t>
            </a:r>
            <a:r>
              <a:rPr lang="nl-NL" dirty="0" err="1">
                <a:solidFill>
                  <a:schemeClr val="bg1"/>
                </a:solidFill>
              </a:rPr>
              <a:t>Placestraat</a:t>
            </a:r>
            <a:r>
              <a:rPr lang="nl-NL" dirty="0">
                <a:solidFill>
                  <a:schemeClr val="bg1"/>
                </a:solidFill>
              </a:rPr>
              <a:t>, </a:t>
            </a:r>
            <a:r>
              <a:rPr lang="nl-NL" dirty="0" err="1">
                <a:solidFill>
                  <a:schemeClr val="bg1"/>
                </a:solidFill>
              </a:rPr>
              <a:t>Wolsemstraat</a:t>
            </a:r>
            <a:r>
              <a:rPr lang="nl-NL" dirty="0">
                <a:solidFill>
                  <a:schemeClr val="bg1"/>
                </a:solidFill>
              </a:rPr>
              <a:t>, parking, inpasbaarheid kunstwerken)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Uitvoering: binnen termijn van 5 jaar</a:t>
            </a: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  <a:highlight>
                <a:srgbClr val="FFFF00"/>
              </a:highlight>
            </a:endParaRPr>
          </a:p>
          <a:p>
            <a:pPr lvl="1"/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endParaRPr lang="nl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4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66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30F7A747-4720-48FA-9C2A-1D0A9C613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2</a:t>
            </a:fld>
            <a:r>
              <a:rPr lang="nl-BE"/>
              <a:t> </a:t>
            </a:r>
            <a:r>
              <a:rPr lang="nl-BE">
                <a:solidFill>
                  <a:schemeClr val="tx1"/>
                </a:solidFill>
                <a:cs typeface="Arial" panose="020B0604020202020204" pitchFamily="34" charset="0"/>
              </a:rPr>
              <a:t>●</a:t>
            </a:r>
            <a:r>
              <a:rPr lang="nl-BE">
                <a:cs typeface="Arial" panose="020B0604020202020204" pitchFamily="34" charset="0"/>
              </a:rPr>
              <a:t>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BDB580-4944-4799-A3CD-0B4AF1D088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816" y="1119488"/>
            <a:ext cx="11397343" cy="3407002"/>
          </a:xfrm>
        </p:spPr>
        <p:txBody>
          <a:bodyPr/>
          <a:lstStyle/>
          <a:p>
            <a:r>
              <a:rPr lang="en-GB" err="1"/>
              <a:t>Spooroverwegen</a:t>
            </a:r>
            <a:r>
              <a:rPr lang="en-GB"/>
              <a:t> </a:t>
            </a:r>
            <a:r>
              <a:rPr lang="en-GB" err="1"/>
              <a:t>sluiten</a:t>
            </a:r>
            <a:r>
              <a:rPr lang="en-GB"/>
              <a:t> en </a:t>
            </a:r>
            <a:r>
              <a:rPr lang="en-GB" err="1"/>
              <a:t>vervangen</a:t>
            </a:r>
            <a:r>
              <a:rPr lang="en-GB"/>
              <a:t> door </a:t>
            </a:r>
            <a:r>
              <a:rPr lang="en-GB" err="1"/>
              <a:t>ongelijkvloerse</a:t>
            </a:r>
            <a:r>
              <a:rPr lang="en-GB"/>
              <a:t> </a:t>
            </a:r>
            <a:r>
              <a:rPr lang="en-GB" err="1"/>
              <a:t>kruising</a:t>
            </a:r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55CCCC4-5756-441B-A3C7-CDC35A12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697" y="493080"/>
            <a:ext cx="9409454" cy="868838"/>
          </a:xfrm>
        </p:spPr>
        <p:txBody>
          <a:bodyPr/>
          <a:lstStyle/>
          <a:p>
            <a:r>
              <a:rPr lang="en-GB"/>
              <a:t>Doel?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5C5048A-8534-4523-9C05-4453C643F6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644" y="1814512"/>
            <a:ext cx="26955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711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18A0986-FCC4-4975-8281-B3F03E9ADE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3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B3F7E33-523B-40A1-AC86-FC0E83C3C0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7CE3661-ABAF-4433-9D5F-52EA78BB30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16" y="467593"/>
            <a:ext cx="9409454" cy="868838"/>
          </a:xfrm>
        </p:spPr>
        <p:txBody>
          <a:bodyPr/>
          <a:lstStyle/>
          <a:p>
            <a:r>
              <a:rPr lang="en-GB" err="1"/>
              <a:t>Voorgaande</a:t>
            </a:r>
            <a:r>
              <a:rPr lang="en-GB"/>
              <a:t> </a:t>
            </a:r>
            <a:r>
              <a:rPr lang="en-GB" err="1"/>
              <a:t>stappen</a:t>
            </a:r>
            <a:endParaRPr lang="en-GB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7A7C91B-0AC4-457A-8F8F-8369B314A533}"/>
              </a:ext>
            </a:extLst>
          </p:cNvPr>
          <p:cNvSpPr txBox="1"/>
          <p:nvPr/>
        </p:nvSpPr>
        <p:spPr>
          <a:xfrm>
            <a:off x="658368" y="1038880"/>
            <a:ext cx="95892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Reeds sprake van sluiting overwegen sinds eind 2016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Dilbeek en 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r>
              <a:rPr lang="nl-NL" dirty="0">
                <a:solidFill>
                  <a:schemeClr val="bg1"/>
                </a:solidFill>
              </a:rPr>
              <a:t> werden losgekoppeld van SMB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Mobiliteitsstudie opgestart voor Dilbeek &amp; 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r>
              <a:rPr lang="nl-NL" dirty="0">
                <a:solidFill>
                  <a:schemeClr val="bg1"/>
                </a:solidFill>
              </a:rPr>
              <a:t> begin 2020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Definitief eindrapport april 2021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</a:endParaRPr>
          </a:p>
          <a:p>
            <a:endParaRPr lang="nl-NL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Samenhang met andere dossiers:</a:t>
            </a:r>
          </a:p>
          <a:p>
            <a:pPr marL="742950" lvl="1" indent="-285750">
              <a:buFontTx/>
              <a:buChar char="-"/>
            </a:pPr>
            <a:r>
              <a:rPr lang="nl-NL" dirty="0" err="1">
                <a:solidFill>
                  <a:schemeClr val="bg1"/>
                </a:solidFill>
              </a:rPr>
              <a:t>Mobipunt</a:t>
            </a:r>
            <a:r>
              <a:rPr lang="nl-NL" dirty="0">
                <a:solidFill>
                  <a:schemeClr val="bg1"/>
                </a:solidFill>
              </a:rPr>
              <a:t> station Groot-</a:t>
            </a:r>
            <a:r>
              <a:rPr lang="nl-NL" dirty="0" err="1">
                <a:solidFill>
                  <a:schemeClr val="bg1"/>
                </a:solidFill>
              </a:rPr>
              <a:t>Bijgaarden</a:t>
            </a:r>
            <a:r>
              <a:rPr lang="nl-NL" dirty="0">
                <a:solidFill>
                  <a:schemeClr val="bg1"/>
                </a:solidFill>
              </a:rPr>
              <a:t> -&gt; studie </a:t>
            </a:r>
            <a:r>
              <a:rPr lang="nl-NL" dirty="0" err="1">
                <a:solidFill>
                  <a:schemeClr val="bg1"/>
                </a:solidFill>
              </a:rPr>
              <a:t>mbt</a:t>
            </a:r>
            <a:r>
              <a:rPr lang="nl-NL" dirty="0">
                <a:solidFill>
                  <a:schemeClr val="bg1"/>
                </a:solidFill>
              </a:rPr>
              <a:t> parkeercapaciteit nieuwe parkings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Fietssnelweg F2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RUP stationsomgeving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</a:rPr>
              <a:t>…</a:t>
            </a:r>
          </a:p>
          <a:p>
            <a:pPr lvl="1"/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09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4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AC2FF32-AF65-415F-A7D9-37E48D0BA1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046938-E7E5-4541-811A-88F6726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90" y="312210"/>
            <a:ext cx="7666590" cy="1662131"/>
          </a:xfrm>
        </p:spPr>
        <p:txBody>
          <a:bodyPr>
            <a:normAutofit/>
          </a:bodyPr>
          <a:lstStyle/>
          <a:p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Dilbeek &amp;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2B4A17-7F51-400E-8D33-5CF449D06F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621792" y="920074"/>
            <a:ext cx="10373214" cy="57454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9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5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AC2FF32-AF65-415F-A7D9-37E48D0BA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34" y="1816256"/>
            <a:ext cx="11834076" cy="427974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Idee van Infrabel </a:t>
            </a:r>
            <a:r>
              <a:rPr lang="en-GB" err="1">
                <a:solidFill>
                  <a:schemeClr val="bg1"/>
                </a:solidFill>
              </a:rPr>
              <a:t>vertrok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vanuit</a:t>
            </a:r>
            <a:r>
              <a:rPr lang="en-GB">
                <a:solidFill>
                  <a:schemeClr val="bg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GB" err="1">
                <a:solidFill>
                  <a:schemeClr val="bg1"/>
                </a:solidFill>
              </a:rPr>
              <a:t>een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volledige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afsluiting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voor</a:t>
            </a:r>
            <a:r>
              <a:rPr lang="en-GB">
                <a:solidFill>
                  <a:schemeClr val="bg1"/>
                </a:solidFill>
              </a:rPr>
              <a:t> Groot-</a:t>
            </a:r>
            <a:r>
              <a:rPr lang="en-GB" err="1">
                <a:solidFill>
                  <a:schemeClr val="bg1"/>
                </a:solidFill>
              </a:rPr>
              <a:t>Bijgaarden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voor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gemotoriseerd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verkeer</a:t>
            </a:r>
            <a:r>
              <a:rPr lang="en-GB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GB" err="1">
                <a:solidFill>
                  <a:schemeClr val="bg1"/>
                </a:solidFill>
              </a:rPr>
              <a:t>Enkel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thv</a:t>
            </a:r>
            <a:r>
              <a:rPr lang="en-GB">
                <a:solidFill>
                  <a:schemeClr val="bg1"/>
                </a:solidFill>
              </a:rPr>
              <a:t> station Dilbeek </a:t>
            </a:r>
            <a:r>
              <a:rPr lang="en-GB" err="1">
                <a:solidFill>
                  <a:schemeClr val="bg1"/>
                </a:solidFill>
              </a:rPr>
              <a:t>werken</a:t>
            </a:r>
            <a:r>
              <a:rPr lang="en-GB">
                <a:solidFill>
                  <a:schemeClr val="bg1"/>
                </a:solidFill>
              </a:rPr>
              <a:t> met </a:t>
            </a:r>
            <a:r>
              <a:rPr lang="en-GB" err="1">
                <a:solidFill>
                  <a:schemeClr val="bg1"/>
                </a:solidFill>
              </a:rPr>
              <a:t>een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nieuwe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ontsluiting</a:t>
            </a:r>
            <a:r>
              <a:rPr lang="en-GB">
                <a:solidFill>
                  <a:schemeClr val="bg1"/>
                </a:solidFill>
              </a:rPr>
              <a:t>/</a:t>
            </a:r>
            <a:r>
              <a:rPr lang="en-GB" err="1">
                <a:solidFill>
                  <a:schemeClr val="bg1"/>
                </a:solidFill>
              </a:rPr>
              <a:t>fietstunnel</a:t>
            </a:r>
            <a:r>
              <a:rPr lang="en-GB">
                <a:solidFill>
                  <a:schemeClr val="bg1"/>
                </a:solidFill>
              </a:rPr>
              <a:t>. </a:t>
            </a:r>
          </a:p>
          <a:p>
            <a:endParaRPr lang="en-GB">
              <a:solidFill>
                <a:schemeClr val="bg1"/>
              </a:solidFill>
            </a:endParaRPr>
          </a:p>
          <a:p>
            <a:r>
              <a:rPr lang="en-GB" err="1">
                <a:solidFill>
                  <a:schemeClr val="bg1"/>
                </a:solidFill>
              </a:rPr>
              <a:t>Conclusie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studie</a:t>
            </a:r>
            <a:r>
              <a:rPr lang="en-GB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en-GB" err="1">
                <a:solidFill>
                  <a:schemeClr val="bg1"/>
                </a:solidFill>
              </a:rPr>
              <a:t>Volledig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afsluiten</a:t>
            </a:r>
            <a:r>
              <a:rPr lang="en-GB">
                <a:solidFill>
                  <a:schemeClr val="bg1"/>
                </a:solidFill>
              </a:rPr>
              <a:t> Groot-</a:t>
            </a:r>
            <a:r>
              <a:rPr lang="en-GB" err="1">
                <a:solidFill>
                  <a:schemeClr val="bg1"/>
                </a:solidFill>
              </a:rPr>
              <a:t>Bijgaarden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werd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vooral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weerlegd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omwille</a:t>
            </a:r>
            <a:r>
              <a:rPr lang="en-GB">
                <a:solidFill>
                  <a:schemeClr val="bg1"/>
                </a:solidFill>
              </a:rPr>
              <a:t> van de </a:t>
            </a:r>
            <a:r>
              <a:rPr lang="en-GB" err="1">
                <a:solidFill>
                  <a:schemeClr val="bg1"/>
                </a:solidFill>
              </a:rPr>
              <a:t>grote</a:t>
            </a:r>
            <a:r>
              <a:rPr lang="en-GB">
                <a:solidFill>
                  <a:schemeClr val="bg1"/>
                </a:solidFill>
              </a:rPr>
              <a:t> extra </a:t>
            </a:r>
            <a:r>
              <a:rPr lang="en-GB" err="1">
                <a:solidFill>
                  <a:schemeClr val="bg1"/>
                </a:solidFill>
              </a:rPr>
              <a:t>verkeersdruk</a:t>
            </a:r>
            <a:r>
              <a:rPr lang="en-GB">
                <a:solidFill>
                  <a:schemeClr val="bg1"/>
                </a:solidFill>
              </a:rPr>
              <a:t> op de </a:t>
            </a:r>
            <a:r>
              <a:rPr lang="en-GB" err="1">
                <a:solidFill>
                  <a:schemeClr val="bg1"/>
                </a:solidFill>
              </a:rPr>
              <a:t>Bosstraat</a:t>
            </a:r>
            <a:r>
              <a:rPr lang="en-GB">
                <a:solidFill>
                  <a:schemeClr val="bg1"/>
                </a:solidFill>
              </a:rPr>
              <a:t> &amp; impact op </a:t>
            </a:r>
            <a:r>
              <a:rPr lang="en-GB" err="1">
                <a:solidFill>
                  <a:schemeClr val="bg1"/>
                </a:solidFill>
              </a:rPr>
              <a:t>kruispunt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Dansaerltaan</a:t>
            </a:r>
            <a:r>
              <a:rPr lang="en-GB">
                <a:solidFill>
                  <a:schemeClr val="bg1"/>
                </a:solidFill>
              </a:rPr>
              <a:t>/</a:t>
            </a:r>
            <a:r>
              <a:rPr lang="en-GB" err="1">
                <a:solidFill>
                  <a:schemeClr val="bg1"/>
                </a:solidFill>
              </a:rPr>
              <a:t>Elzenstraat</a:t>
            </a:r>
            <a:endParaRPr lang="en-GB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GB">
              <a:solidFill>
                <a:schemeClr val="bg1"/>
              </a:solidFill>
            </a:endParaRPr>
          </a:p>
          <a:p>
            <a:pPr marL="342900" indent="-342900">
              <a:buFontTx/>
              <a:buChar char="-"/>
            </a:pPr>
            <a:endParaRPr lang="en-GB">
              <a:solidFill>
                <a:schemeClr val="bg1"/>
              </a:solidFill>
            </a:endParaRPr>
          </a:p>
          <a:p>
            <a:r>
              <a:rPr lang="en-GB">
                <a:solidFill>
                  <a:schemeClr val="bg1"/>
                </a:solidFill>
              </a:rPr>
              <a:t>=&gt; </a:t>
            </a:r>
            <a:r>
              <a:rPr lang="en-GB" err="1">
                <a:solidFill>
                  <a:schemeClr val="bg1"/>
                </a:solidFill>
              </a:rPr>
              <a:t>Volwaardig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alternatief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zoeken</a:t>
            </a:r>
            <a:r>
              <a:rPr lang="en-GB">
                <a:solidFill>
                  <a:schemeClr val="bg1"/>
                </a:solidFill>
              </a:rPr>
              <a:t> </a:t>
            </a:r>
            <a:r>
              <a:rPr lang="en-GB" err="1">
                <a:solidFill>
                  <a:schemeClr val="bg1"/>
                </a:solidFill>
              </a:rPr>
              <a:t>voor</a:t>
            </a:r>
            <a:r>
              <a:rPr lang="en-GB">
                <a:solidFill>
                  <a:schemeClr val="bg1"/>
                </a:solidFill>
              </a:rPr>
              <a:t> Groot-</a:t>
            </a:r>
            <a:r>
              <a:rPr lang="en-GB" err="1">
                <a:solidFill>
                  <a:schemeClr val="bg1"/>
                </a:solidFill>
              </a:rPr>
              <a:t>Bijgaarden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046938-E7E5-4541-811A-88F6726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9" y="312210"/>
            <a:ext cx="11397343" cy="1662131"/>
          </a:xfrm>
        </p:spPr>
        <p:txBody>
          <a:bodyPr>
            <a:normAutofit/>
          </a:bodyPr>
          <a:lstStyle/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Overwegen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Dilbeek &amp;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77CB71D-F02F-4177-92CD-74B571982DD6}"/>
              </a:ext>
            </a:extLst>
          </p:cNvPr>
          <p:cNvSpPr txBox="1">
            <a:spLocks/>
          </p:cNvSpPr>
          <p:nvPr/>
        </p:nvSpPr>
        <p:spPr>
          <a:xfrm>
            <a:off x="136290" y="985376"/>
            <a:ext cx="11397343" cy="34070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2"/>
                </a:solidFill>
              </a:rPr>
              <a:t>Conclusies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mobiliteitsonderzoek</a:t>
            </a:r>
            <a:r>
              <a:rPr lang="en-GB">
                <a:solidFill>
                  <a:schemeClr val="tx2"/>
                </a:solidFill>
              </a:rPr>
              <a:t> 2021</a:t>
            </a:r>
          </a:p>
        </p:txBody>
      </p:sp>
    </p:spTree>
    <p:extLst>
      <p:ext uri="{BB962C8B-B14F-4D97-AF65-F5344CB8AC3E}">
        <p14:creationId xmlns:p14="http://schemas.microsoft.com/office/powerpoint/2010/main" val="44828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6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AC2FF32-AF65-415F-A7D9-37E48D0BA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34" y="1816256"/>
            <a:ext cx="11834076" cy="4279744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046938-E7E5-4541-811A-88F6726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9" y="312210"/>
            <a:ext cx="11397343" cy="1662131"/>
          </a:xfrm>
        </p:spPr>
        <p:txBody>
          <a:bodyPr>
            <a:normAutofit/>
          </a:bodyPr>
          <a:lstStyle/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77CB71D-F02F-4177-92CD-74B571982DD6}"/>
              </a:ext>
            </a:extLst>
          </p:cNvPr>
          <p:cNvSpPr txBox="1">
            <a:spLocks/>
          </p:cNvSpPr>
          <p:nvPr/>
        </p:nvSpPr>
        <p:spPr>
          <a:xfrm>
            <a:off x="136290" y="985376"/>
            <a:ext cx="11397343" cy="34070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2"/>
                </a:solidFill>
              </a:rPr>
              <a:t>Ontstaan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nieuwe</a:t>
            </a:r>
            <a:r>
              <a:rPr lang="en-GB">
                <a:solidFill>
                  <a:schemeClr val="tx2"/>
                </a:solidFill>
              </a:rPr>
              <a:t> </a:t>
            </a:r>
            <a:r>
              <a:rPr lang="en-GB" err="1">
                <a:solidFill>
                  <a:schemeClr val="tx2"/>
                </a:solidFill>
              </a:rPr>
              <a:t>denkpiste</a:t>
            </a:r>
            <a:r>
              <a:rPr lang="en-GB">
                <a:solidFill>
                  <a:schemeClr val="tx2"/>
                </a:solidFill>
              </a:rPr>
              <a:t>: </a:t>
            </a:r>
            <a:r>
              <a:rPr lang="en-GB" err="1">
                <a:solidFill>
                  <a:schemeClr val="tx2"/>
                </a:solidFill>
              </a:rPr>
              <a:t>ontsluiting</a:t>
            </a:r>
            <a:r>
              <a:rPr lang="en-GB">
                <a:solidFill>
                  <a:schemeClr val="tx2"/>
                </a:solidFill>
              </a:rPr>
              <a:t> ten </a:t>
            </a:r>
            <a:r>
              <a:rPr lang="en-GB" err="1">
                <a:solidFill>
                  <a:schemeClr val="tx2"/>
                </a:solidFill>
              </a:rPr>
              <a:t>oosten</a:t>
            </a:r>
            <a:r>
              <a:rPr lang="en-GB">
                <a:solidFill>
                  <a:schemeClr val="tx2"/>
                </a:solidFill>
              </a:rPr>
              <a:t> van </a:t>
            </a:r>
            <a:r>
              <a:rPr lang="en-GB" err="1">
                <a:solidFill>
                  <a:schemeClr val="tx2"/>
                </a:solidFill>
              </a:rPr>
              <a:t>Stationsstraat</a:t>
            </a:r>
            <a:endParaRPr lang="en-GB">
              <a:solidFill>
                <a:schemeClr val="tx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F071F29-2BA4-407A-921F-AD5319468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88" y="1735055"/>
            <a:ext cx="7346251" cy="434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1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7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AC2FF32-AF65-415F-A7D9-37E48D0BA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0" y="2925672"/>
            <a:ext cx="1768710" cy="4279744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</a:rPr>
              <a:t>3 </a:t>
            </a:r>
            <a:r>
              <a:rPr lang="en-GB" err="1">
                <a:solidFill>
                  <a:schemeClr val="bg1"/>
                </a:solidFill>
              </a:rPr>
              <a:t>opties</a:t>
            </a:r>
            <a:r>
              <a:rPr lang="en-GB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046938-E7E5-4541-811A-88F6726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9" y="312210"/>
            <a:ext cx="11397343" cy="1662131"/>
          </a:xfrm>
        </p:spPr>
        <p:txBody>
          <a:bodyPr>
            <a:normAutofit/>
          </a:bodyPr>
          <a:lstStyle/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77CB71D-F02F-4177-92CD-74B571982DD6}"/>
              </a:ext>
            </a:extLst>
          </p:cNvPr>
          <p:cNvSpPr txBox="1">
            <a:spLocks/>
          </p:cNvSpPr>
          <p:nvPr/>
        </p:nvSpPr>
        <p:spPr>
          <a:xfrm>
            <a:off x="136290" y="985376"/>
            <a:ext cx="11397343" cy="34070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2"/>
                </a:solidFill>
              </a:rPr>
              <a:t>Voorstellen</a:t>
            </a:r>
            <a:r>
              <a:rPr lang="en-GB">
                <a:solidFill>
                  <a:schemeClr val="tx2"/>
                </a:solidFill>
              </a:rPr>
              <a:t> April 2021 door Infrabel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2A572B5-9DA5-48BD-A22D-921325D40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46" y="1395372"/>
            <a:ext cx="9780598" cy="546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72E3798-A991-48FE-8F2C-AAB07C8B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8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sp>
        <p:nvSpPr>
          <p:cNvPr id="4" name="Ondertitel 3">
            <a:extLst>
              <a:ext uri="{FF2B5EF4-FFF2-40B4-BE49-F238E27FC236}">
                <a16:creationId xmlns:a16="http://schemas.microsoft.com/office/drawing/2014/main" id="{AAC2FF32-AF65-415F-A7D9-37E48D0BA1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634" y="1816256"/>
            <a:ext cx="11834076" cy="4279744"/>
          </a:xfrm>
        </p:spPr>
        <p:txBody>
          <a:bodyPr>
            <a:normAutofit/>
          </a:bodyPr>
          <a:lstStyle/>
          <a:p>
            <a:endParaRPr lang="en-GB">
              <a:solidFill>
                <a:schemeClr val="bg1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A046938-E7E5-4541-811A-88F6726CF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89" y="312210"/>
            <a:ext cx="11397343" cy="1662131"/>
          </a:xfrm>
        </p:spPr>
        <p:txBody>
          <a:bodyPr>
            <a:normAutofit/>
          </a:bodyPr>
          <a:lstStyle/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577CB71D-F02F-4177-92CD-74B571982DD6}"/>
              </a:ext>
            </a:extLst>
          </p:cNvPr>
          <p:cNvSpPr txBox="1">
            <a:spLocks/>
          </p:cNvSpPr>
          <p:nvPr/>
        </p:nvSpPr>
        <p:spPr>
          <a:xfrm>
            <a:off x="136290" y="985376"/>
            <a:ext cx="11397343" cy="34070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solidFill>
                  <a:schemeClr val="tx2"/>
                </a:solidFill>
              </a:rPr>
              <a:t>Voorstellen</a:t>
            </a:r>
            <a:r>
              <a:rPr lang="en-GB">
                <a:solidFill>
                  <a:schemeClr val="tx2"/>
                </a:solidFill>
              </a:rPr>
              <a:t> April 2021 door Infrabel</a:t>
            </a:r>
          </a:p>
        </p:txBody>
      </p:sp>
      <p:graphicFrame>
        <p:nvGraphicFramePr>
          <p:cNvPr id="3" name="Tabel 7">
            <a:extLst>
              <a:ext uri="{FF2B5EF4-FFF2-40B4-BE49-F238E27FC236}">
                <a16:creationId xmlns:a16="http://schemas.microsoft.com/office/drawing/2014/main" id="{E85215E5-D9AE-4D15-A119-047AB07D5C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5878281"/>
              </p:ext>
            </p:extLst>
          </p:nvPr>
        </p:nvGraphicFramePr>
        <p:xfrm>
          <a:off x="79446" y="1460964"/>
          <a:ext cx="11274354" cy="5648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671">
                  <a:extLst>
                    <a:ext uri="{9D8B030D-6E8A-4147-A177-3AD203B41FA5}">
                      <a16:colId xmlns:a16="http://schemas.microsoft.com/office/drawing/2014/main" val="3304288824"/>
                    </a:ext>
                  </a:extLst>
                </a:gridCol>
                <a:gridCol w="4596532">
                  <a:extLst>
                    <a:ext uri="{9D8B030D-6E8A-4147-A177-3AD203B41FA5}">
                      <a16:colId xmlns:a16="http://schemas.microsoft.com/office/drawing/2014/main" val="2788039749"/>
                    </a:ext>
                  </a:extLst>
                </a:gridCol>
                <a:gridCol w="5671151">
                  <a:extLst>
                    <a:ext uri="{9D8B030D-6E8A-4147-A177-3AD203B41FA5}">
                      <a16:colId xmlns:a16="http://schemas.microsoft.com/office/drawing/2014/main" val="2793562701"/>
                    </a:ext>
                  </a:extLst>
                </a:gridCol>
              </a:tblGrid>
              <a:tr h="251467">
                <a:tc>
                  <a:txBody>
                    <a:bodyPr/>
                    <a:lstStyle/>
                    <a:p>
                      <a:r>
                        <a:rPr lang="nl-NL"/>
                        <a:t>Opties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Voordelen</a:t>
                      </a:r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Nadelen</a:t>
                      </a:r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372232"/>
                  </a:ext>
                </a:extLst>
              </a:tr>
              <a:tr h="1465512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rgbClr val="FFC000"/>
                          </a:solidFill>
                        </a:rPr>
                        <a:t>Geel</a:t>
                      </a:r>
                      <a:endParaRPr lang="nl-BE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2"/>
                          </a:solidFill>
                        </a:rPr>
                        <a:t>Behoud bestaande situatie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Tunnel zal beperkt zijn in hoogte (3m)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Kan ook voordeel zijn (</a:t>
                      </a:r>
                      <a:r>
                        <a:rPr lang="nl-NL" err="1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excl</a:t>
                      </a:r>
                      <a:r>
                        <a:rPr lang="nl-NL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 zwaar vervoer)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Complexe situatie bedrijventerrein </a:t>
                      </a:r>
                      <a:r>
                        <a:rPr lang="nl-NL" err="1">
                          <a:solidFill>
                            <a:schemeClr val="tx2"/>
                          </a:solidFill>
                        </a:rPr>
                        <a:t>Schietse</a:t>
                      </a:r>
                      <a:r>
                        <a:rPr lang="nl-NL">
                          <a:solidFill>
                            <a:schemeClr val="tx2"/>
                          </a:solidFill>
                        </a:rPr>
                        <a:t>/circulatie op terrein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Complexe aansluiting stationsomgeving op nieuwe tunnel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Belasting stationsomgeving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111914"/>
                  </a:ext>
                </a:extLst>
              </a:tr>
              <a:tr h="1470113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Groen</a:t>
                      </a:r>
                      <a:endParaRPr lang="nl-BE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2"/>
                          </a:solidFill>
                        </a:rPr>
                        <a:t>- Directe aansluiting naar op- en afrit E40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2"/>
                          </a:solidFill>
                        </a:rPr>
                        <a:t>Vlakbij op- en afrit</a:t>
                      </a:r>
                      <a:r>
                        <a:rPr lang="nl-BE">
                          <a:solidFill>
                            <a:schemeClr val="tx2"/>
                          </a:solidFill>
                        </a:rPr>
                        <a:t>, dus mogelijks aanzuigeffect</a:t>
                      </a: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Zware onteigeningen</a:t>
                      </a: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Zou tunnel met zeer beperkte hoogte zijn</a:t>
                      </a: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Zou extra verkeerslichten vereisen op </a:t>
                      </a:r>
                      <a:r>
                        <a:rPr lang="nl-BE" err="1">
                          <a:solidFill>
                            <a:schemeClr val="tx2"/>
                          </a:solidFill>
                        </a:rPr>
                        <a:t>dansaertlaan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Complexe aansluiting bedrijventerrein </a:t>
                      </a:r>
                      <a:r>
                        <a:rPr lang="nl-BE" err="1">
                          <a:solidFill>
                            <a:schemeClr val="tx2"/>
                          </a:solidFill>
                        </a:rPr>
                        <a:t>Schietse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Complexe aansluiting stationsomgeving op nieuwe tunnel</a:t>
                      </a:r>
                    </a:p>
                    <a:p>
                      <a:r>
                        <a:rPr lang="nl-BE">
                          <a:solidFill>
                            <a:schemeClr val="tx2"/>
                          </a:solidFill>
                        </a:rPr>
                        <a:t>Veel onteigeningen</a:t>
                      </a:r>
                      <a:endParaRPr lang="nl-NL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437009"/>
                  </a:ext>
                </a:extLst>
              </a:tr>
              <a:tr h="2340574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2"/>
                          </a:solidFill>
                        </a:rPr>
                        <a:t>Blauw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Ontziet stationsomgeving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Kan </a:t>
                      </a:r>
                      <a:r>
                        <a:rPr lang="nl-NL" err="1">
                          <a:solidFill>
                            <a:schemeClr val="tx2"/>
                          </a:solidFill>
                        </a:rPr>
                        <a:t>aantakken</a:t>
                      </a:r>
                      <a:r>
                        <a:rPr lang="nl-NL">
                          <a:solidFill>
                            <a:schemeClr val="tx2"/>
                          </a:solidFill>
                        </a:rPr>
                        <a:t> op brede wegenis in Stationsstraat en zone </a:t>
                      </a:r>
                      <a:r>
                        <a:rPr lang="nl-NL" err="1">
                          <a:solidFill>
                            <a:schemeClr val="tx2"/>
                          </a:solidFill>
                        </a:rPr>
                        <a:t>Gosset</a:t>
                      </a:r>
                      <a:endParaRPr lang="nl-NL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Geeft mogelijkheden om verkeer te sturen en centrum autoluwer te maken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Ontsluit industriezone </a:t>
                      </a:r>
                      <a:r>
                        <a:rPr lang="nl-NL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(!moet wel zwaar verkeer doorlaten dan)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Kan zwaar verkeer weghalen uit Gemeenteplein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>
                          <a:solidFill>
                            <a:schemeClr val="tx2"/>
                          </a:solidFill>
                        </a:rPr>
                        <a:t>Takt aan op bestaand kruispunt op </a:t>
                      </a:r>
                      <a:r>
                        <a:rPr lang="nl-NL" err="1">
                          <a:solidFill>
                            <a:schemeClr val="tx2"/>
                          </a:solidFill>
                        </a:rPr>
                        <a:t>Dansaertlaan</a:t>
                      </a:r>
                      <a:endParaRPr lang="nl-NL">
                        <a:solidFill>
                          <a:schemeClr val="tx2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BE">
                          <a:solidFill>
                            <a:schemeClr val="tx2"/>
                          </a:solidFill>
                        </a:rPr>
                        <a:t>Onteigeningen beperkt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chemeClr val="tx2"/>
                          </a:solidFill>
                        </a:rPr>
                        <a:t>Oversteek fietsers</a:t>
                      </a:r>
                      <a:endParaRPr lang="nl-BE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220566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46752E99-E714-44F0-A348-D5F04D395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205" y="4731227"/>
            <a:ext cx="4285504" cy="239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18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8CEA7BF-0A31-4CB4-B8BD-392D2FE36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85688B-8D83-46AE-9FD5-0C0E29328F4B}" type="slidenum">
              <a:rPr lang="nl-BE" smtClean="0"/>
              <a:pPr/>
              <a:t>9</a:t>
            </a:fld>
            <a:r>
              <a:rPr lang="nl-BE"/>
              <a:t> </a:t>
            </a:r>
            <a:r>
              <a:rPr lang="nl-BE">
                <a:cs typeface="Arial" panose="020B0604020202020204" pitchFamily="34" charset="0"/>
              </a:rPr>
              <a:t>● Presentatienaam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AC32E35-D641-4C06-9911-AADDD2DC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22" y="2541058"/>
            <a:ext cx="6993755" cy="4316942"/>
          </a:xfrm>
          <a:prstGeom prst="rect">
            <a:avLst/>
          </a:prstGeom>
        </p:spPr>
      </p:pic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55820589-2B62-4818-A599-57E6A3524954}"/>
              </a:ext>
            </a:extLst>
          </p:cNvPr>
          <p:cNvSpPr txBox="1">
            <a:spLocks/>
          </p:cNvSpPr>
          <p:nvPr/>
        </p:nvSpPr>
        <p:spPr>
          <a:xfrm>
            <a:off x="136290" y="985376"/>
            <a:ext cx="11397343" cy="3407002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5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6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72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08000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schemeClr val="tx2"/>
                </a:solidFill>
              </a:rPr>
              <a:t>Voorstel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oktober</a:t>
            </a:r>
            <a:r>
              <a:rPr lang="en-GB" dirty="0">
                <a:solidFill>
                  <a:schemeClr val="tx2"/>
                </a:solidFill>
              </a:rPr>
              <a:t> 2021 door Infrabel: </a:t>
            </a:r>
            <a:r>
              <a:rPr lang="en-GB" dirty="0" err="1">
                <a:solidFill>
                  <a:schemeClr val="tx2"/>
                </a:solidFill>
              </a:rPr>
              <a:t>brug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langs</a:t>
            </a:r>
            <a:r>
              <a:rPr lang="en-GB" dirty="0">
                <a:solidFill>
                  <a:schemeClr val="tx2"/>
                </a:solidFill>
              </a:rPr>
              <a:t> E40, </a:t>
            </a:r>
            <a:r>
              <a:rPr lang="en-GB" dirty="0" err="1">
                <a:solidFill>
                  <a:schemeClr val="tx2"/>
                </a:solidFill>
              </a:rPr>
              <a:t>tss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Brusselstraat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en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Dansaertlaan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	- </a:t>
            </a:r>
            <a:r>
              <a:rPr lang="en-GB" dirty="0" err="1">
                <a:solidFill>
                  <a:schemeClr val="tx2"/>
                </a:solidFill>
              </a:rPr>
              <a:t>n.a.v</a:t>
            </a:r>
            <a:r>
              <a:rPr lang="en-GB" dirty="0">
                <a:solidFill>
                  <a:schemeClr val="tx2"/>
                </a:solidFill>
              </a:rPr>
              <a:t>. </a:t>
            </a:r>
            <a:r>
              <a:rPr lang="en-GB" dirty="0" err="1">
                <a:solidFill>
                  <a:schemeClr val="tx2"/>
                </a:solidFill>
              </a:rPr>
              <a:t>bezoek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aan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Hocké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>
                <a:solidFill>
                  <a:schemeClr val="tx2"/>
                </a:solidFill>
              </a:rPr>
              <a:t>	- </a:t>
            </a:r>
            <a:r>
              <a:rPr lang="en-GB" dirty="0" err="1">
                <a:solidFill>
                  <a:schemeClr val="tx2"/>
                </a:solidFill>
              </a:rPr>
              <a:t>Technische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haalbaarheid</a:t>
            </a:r>
            <a:r>
              <a:rPr lang="en-GB" dirty="0">
                <a:solidFill>
                  <a:schemeClr val="tx2"/>
                </a:solidFill>
              </a:rPr>
              <a:t> </a:t>
            </a:r>
            <a:r>
              <a:rPr lang="en-GB" dirty="0" err="1">
                <a:solidFill>
                  <a:schemeClr val="tx2"/>
                </a:solidFill>
              </a:rPr>
              <a:t>onderzocht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F1103409-A19E-4EFD-96C6-12A4BFE3E143}"/>
              </a:ext>
            </a:extLst>
          </p:cNvPr>
          <p:cNvSpPr txBox="1">
            <a:spLocks/>
          </p:cNvSpPr>
          <p:nvPr/>
        </p:nvSpPr>
        <p:spPr>
          <a:xfrm>
            <a:off x="136289" y="312210"/>
            <a:ext cx="11397343" cy="166213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Overweg</a:t>
            </a:r>
            <a:r>
              <a:rPr lang="en-GB" sz="4000">
                <a:solidFill>
                  <a:schemeClr val="accent1">
                    <a:lumMod val="75000"/>
                  </a:schemeClr>
                </a:solidFill>
              </a:rPr>
              <a:t> Groot-</a:t>
            </a:r>
            <a:r>
              <a:rPr lang="en-GB" sz="4000" err="1">
                <a:solidFill>
                  <a:schemeClr val="accent1">
                    <a:lumMod val="75000"/>
                  </a:schemeClr>
                </a:solidFill>
              </a:rPr>
              <a:t>Bijgaarden</a:t>
            </a:r>
            <a:endParaRPr lang="en-GB" sz="40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F8EC42E-784D-4E3C-B9C7-16F7C46F329F}"/>
              </a:ext>
            </a:extLst>
          </p:cNvPr>
          <p:cNvSpPr txBox="1"/>
          <p:nvPr/>
        </p:nvSpPr>
        <p:spPr>
          <a:xfrm>
            <a:off x="7336972" y="2743664"/>
            <a:ext cx="4332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</a:rPr>
              <a:t>Conclusie: </a:t>
            </a:r>
          </a:p>
          <a:p>
            <a:pPr marL="285750" indent="-285750">
              <a:buFontTx/>
              <a:buChar char="-"/>
            </a:pPr>
            <a:r>
              <a:rPr lang="nl-NL">
                <a:solidFill>
                  <a:schemeClr val="bg1"/>
                </a:solidFill>
              </a:rPr>
              <a:t>Ruimtelijk mogelijk MAAR</a:t>
            </a:r>
          </a:p>
          <a:p>
            <a:pPr marL="285750" indent="-285750">
              <a:buFontTx/>
              <a:buChar char="-"/>
            </a:pPr>
            <a:r>
              <a:rPr lang="nl-NL" err="1">
                <a:solidFill>
                  <a:schemeClr val="bg1"/>
                </a:solidFill>
              </a:rPr>
              <a:t>Mobiliteitstechnisch</a:t>
            </a:r>
            <a:r>
              <a:rPr lang="nl-NL">
                <a:solidFill>
                  <a:schemeClr val="bg1"/>
                </a:solidFill>
              </a:rPr>
              <a:t> niet haalbaar:</a:t>
            </a:r>
          </a:p>
          <a:p>
            <a:pPr marL="742950" lvl="1" indent="-285750">
              <a:buFontTx/>
              <a:buChar char="-"/>
            </a:pPr>
            <a:r>
              <a:rPr lang="nl-NL">
                <a:solidFill>
                  <a:schemeClr val="bg1"/>
                </a:solidFill>
              </a:rPr>
              <a:t>Extra kruispunt thv </a:t>
            </a:r>
            <a:r>
              <a:rPr lang="nl-NL" err="1">
                <a:solidFill>
                  <a:schemeClr val="bg1"/>
                </a:solidFill>
              </a:rPr>
              <a:t>op-en</a:t>
            </a:r>
            <a:r>
              <a:rPr lang="nl-NL">
                <a:solidFill>
                  <a:schemeClr val="bg1"/>
                </a:solidFill>
              </a:rPr>
              <a:t> afrittencomplex</a:t>
            </a:r>
          </a:p>
          <a:p>
            <a:pPr marL="742950" lvl="1" indent="-285750">
              <a:buFontTx/>
              <a:buChar char="-"/>
            </a:pPr>
            <a:r>
              <a:rPr lang="nl-NL">
                <a:solidFill>
                  <a:schemeClr val="bg1"/>
                </a:solidFill>
              </a:rPr>
              <a:t>Geen winst voor verkeersleefbaarheid GB</a:t>
            </a:r>
            <a:endParaRPr lang="nl-B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23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DILBEEK">
      <a:dk1>
        <a:srgbClr val="FFFFFF"/>
      </a:dk1>
      <a:lt1>
        <a:srgbClr val="000000"/>
      </a:lt1>
      <a:dk2>
        <a:srgbClr val="006B84"/>
      </a:dk2>
      <a:lt2>
        <a:srgbClr val="F2BD00"/>
      </a:lt2>
      <a:accent1>
        <a:srgbClr val="87D0A4"/>
      </a:accent1>
      <a:accent2>
        <a:srgbClr val="9AD055"/>
      </a:accent2>
      <a:accent3>
        <a:srgbClr val="FF4900"/>
      </a:accent3>
      <a:accent4>
        <a:srgbClr val="A43D1D"/>
      </a:accent4>
      <a:accent5>
        <a:srgbClr val="0E3250"/>
      </a:accent5>
      <a:accent6>
        <a:srgbClr val="83114E"/>
      </a:accent6>
      <a:hlink>
        <a:srgbClr val="0081A3"/>
      </a:hlink>
      <a:folHlink>
        <a:srgbClr val="006F2F"/>
      </a:folHlink>
    </a:clrScheme>
    <a:fontScheme name="poppin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6C1301BA7BBC4EB1D51F844F8DD9FA" ma:contentTypeVersion="16" ma:contentTypeDescription="Een nieuw document maken." ma:contentTypeScope="" ma:versionID="3b36d076704ba542799ecfc0ebcd0f43">
  <xsd:schema xmlns:xsd="http://www.w3.org/2001/XMLSchema" xmlns:xs="http://www.w3.org/2001/XMLSchema" xmlns:p="http://schemas.microsoft.com/office/2006/metadata/properties" xmlns:ns2="593a63c5-4ce6-4281-bc35-d449f8fc1f89" xmlns:ns3="35e6295f-e0cb-4d6f-89dc-d5ba8eab85a9" targetNamespace="http://schemas.microsoft.com/office/2006/metadata/properties" ma:root="true" ma:fieldsID="f8e89710555d43e6fbb2ff8aa803e83c" ns2:_="" ns3:_="">
    <xsd:import namespace="593a63c5-4ce6-4281-bc35-d449f8fc1f89"/>
    <xsd:import namespace="35e6295f-e0cb-4d6f-89dc-d5ba8eab85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a63c5-4ce6-4281-bc35-d449f8fc1f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543581e-0b94-4758-8292-7d6042a84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e6295f-e0cb-4d6f-89dc-d5ba8eab85a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90990f3-14e2-47eb-a0b0-421e24c78647}" ma:internalName="TaxCatchAll" ma:showField="CatchAllData" ma:web="35e6295f-e0cb-4d6f-89dc-d5ba8eab85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3a63c5-4ce6-4281-bc35-d449f8fc1f89">
      <Terms xmlns="http://schemas.microsoft.com/office/infopath/2007/PartnerControls"/>
    </lcf76f155ced4ddcb4097134ff3c332f>
    <TaxCatchAll xmlns="35e6295f-e0cb-4d6f-89dc-d5ba8eab85a9" xsi:nil="true"/>
  </documentManagement>
</p:properties>
</file>

<file path=customXml/itemProps1.xml><?xml version="1.0" encoding="utf-8"?>
<ds:datastoreItem xmlns:ds="http://schemas.openxmlformats.org/officeDocument/2006/customXml" ds:itemID="{41D9F51E-EE9B-400D-85D8-5720DEFF2E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F635AB-0ACE-4E98-A082-25A97339D0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3a63c5-4ce6-4281-bc35-d449f8fc1f89"/>
    <ds:schemaRef ds:uri="35e6295f-e0cb-4d6f-89dc-d5ba8eab85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84B4F4-7A57-4B60-B307-096399580B71}">
  <ds:schemaRefs>
    <ds:schemaRef ds:uri="http://schemas.microsoft.com/office/infopath/2007/PartnerControls"/>
    <ds:schemaRef ds:uri="http://purl.org/dc/dcmitype/"/>
    <ds:schemaRef ds:uri="ad0229ef-338c-44d7-9257-c711bb0a9aa9"/>
    <ds:schemaRef ds:uri="http://schemas.microsoft.com/office/2006/documentManagement/types"/>
    <ds:schemaRef ds:uri="http://purl.org/dc/terms/"/>
    <ds:schemaRef ds:uri="61fa0fc8-90cd-4a76-8407-c5825ba66a53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593a63c5-4ce6-4281-bc35-d449f8fc1f89"/>
    <ds:schemaRef ds:uri="35e6295f-e0cb-4d6f-89dc-d5ba8eab85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873</Words>
  <Application>Microsoft Office PowerPoint</Application>
  <PresentationFormat>Widescreen</PresentationFormat>
  <Paragraphs>188</Paragraphs>
  <Slides>19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Kantoorthema</vt:lpstr>
      <vt:lpstr>Visie spooroverwegen</vt:lpstr>
      <vt:lpstr>Doel?</vt:lpstr>
      <vt:lpstr>Voorgaande stappen</vt:lpstr>
      <vt:lpstr>Dilbeek &amp; Groot-Bijgaarden</vt:lpstr>
      <vt:lpstr>Overwegen Dilbeek &amp; Groot-Bijgaarden</vt:lpstr>
      <vt:lpstr>Overweg Groot-Bijgaarden</vt:lpstr>
      <vt:lpstr>Overweg Groot-Bijgaarden</vt:lpstr>
      <vt:lpstr>Overweg Groot-Bijgaarden</vt:lpstr>
      <vt:lpstr>PowerPoint Presentation</vt:lpstr>
      <vt:lpstr>Overweg Groot-Bijgaarden</vt:lpstr>
      <vt:lpstr>Overweg Dilbeek Station als regional Hoppinpunt</vt:lpstr>
      <vt:lpstr>PowerPoint Presentation</vt:lpstr>
      <vt:lpstr>Overweg Dilbeek Station als regionaal Hoppinpunt</vt:lpstr>
      <vt:lpstr>Station Sint-Martens-Bodegem</vt:lpstr>
      <vt:lpstr>Station Sint-Martens-Bodegem</vt:lpstr>
      <vt:lpstr>Station Sint-Martens-Bodegem</vt:lpstr>
      <vt:lpstr>Doorlopen stappen</vt:lpstr>
      <vt:lpstr>Principeovereenkomst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Liesbeth Tempelaere</dc:creator>
  <cp:lastModifiedBy>Stijn Quaghebeur</cp:lastModifiedBy>
  <cp:revision>9</cp:revision>
  <dcterms:created xsi:type="dcterms:W3CDTF">2020-12-09T14:05:44Z</dcterms:created>
  <dcterms:modified xsi:type="dcterms:W3CDTF">2022-05-31T06:24:57Z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0x010100406C1301BA7BBC4EB1D51F844F8DD9FA</vt:lpwstr>
  </property>
</Properties>
</file>